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90" r:id="rId2"/>
    <p:sldId id="334" r:id="rId3"/>
    <p:sldId id="376" r:id="rId4"/>
    <p:sldId id="378" r:id="rId5"/>
    <p:sldId id="379" r:id="rId6"/>
    <p:sldId id="380" r:id="rId7"/>
    <p:sldId id="381" r:id="rId8"/>
    <p:sldId id="332" r:id="rId9"/>
    <p:sldId id="374" r:id="rId10"/>
    <p:sldId id="373" r:id="rId11"/>
    <p:sldId id="372" r:id="rId12"/>
    <p:sldId id="375" r:id="rId13"/>
    <p:sldId id="3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DATABASES IN PRACTICE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 descr="C:\Users\debbie.smith.WHS.010\AppData\Local\Microsoft\Windows\Temporary Internet Files\Content.IE5\HCTMRI75\Data_server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060848"/>
            <a:ext cx="3235424" cy="323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2000" b="1" dirty="0"/>
          </a:p>
          <a:p>
            <a:r>
              <a:rPr lang="en-GB" sz="3000" dirty="0" smtClean="0"/>
              <a:t>State </a:t>
            </a:r>
            <a:r>
              <a:rPr lang="en-GB" sz="3000" b="1" dirty="0" smtClean="0"/>
              <a:t>one</a:t>
            </a:r>
            <a:r>
              <a:rPr lang="en-GB" sz="3000" dirty="0" smtClean="0"/>
              <a:t> feature of a local database.  (1 mark)</a:t>
            </a:r>
            <a:endParaRPr lang="en-GB" sz="3000" b="1" dirty="0" smtClean="0"/>
          </a:p>
        </p:txBody>
      </p:sp>
    </p:spTree>
    <p:extLst>
      <p:ext uri="{BB962C8B-B14F-4D97-AF65-F5344CB8AC3E}">
        <p14:creationId xmlns:p14="http://schemas.microsoft.com/office/powerpoint/2010/main" val="18824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2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A local database can be accessed by users on that particular network.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3</a:t>
            </a:r>
          </a:p>
          <a:p>
            <a:endParaRPr lang="en-GB" sz="2000" b="1" dirty="0"/>
          </a:p>
          <a:p>
            <a:r>
              <a:rPr lang="en-GB" sz="3000" dirty="0" smtClean="0"/>
              <a:t>State </a:t>
            </a:r>
            <a:r>
              <a:rPr lang="en-GB" sz="3000" b="1" dirty="0" smtClean="0"/>
              <a:t>one</a:t>
            </a:r>
            <a:r>
              <a:rPr lang="en-GB" sz="3000" dirty="0" smtClean="0"/>
              <a:t> feature of an online database.  </a:t>
            </a:r>
          </a:p>
          <a:p>
            <a:r>
              <a:rPr lang="en-GB" sz="3000" dirty="0" smtClean="0"/>
              <a:t>(1 mark)</a:t>
            </a:r>
            <a:endParaRPr lang="en-GB" sz="3000" b="1" dirty="0" smtClean="0"/>
          </a:p>
        </p:txBody>
      </p:sp>
    </p:spTree>
    <p:extLst>
      <p:ext uri="{BB962C8B-B14F-4D97-AF65-F5344CB8AC3E}">
        <p14:creationId xmlns:p14="http://schemas.microsoft.com/office/powerpoint/2010/main" val="357794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3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An online database can be accessed over the internet.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 smtClean="0"/>
          </a:p>
          <a:p>
            <a:r>
              <a:rPr lang="en-GB" sz="3400" dirty="0" smtClean="0"/>
              <a:t>Businesses use databases to store huge quantities of data which can be inputted, searched and outputted on screen or printed.</a:t>
            </a:r>
          </a:p>
          <a:p>
            <a:endParaRPr lang="en-GB" sz="3400" dirty="0"/>
          </a:p>
          <a:p>
            <a:r>
              <a:rPr lang="en-GB" sz="3400" dirty="0" smtClean="0"/>
              <a:t>A business database can be local or online.</a:t>
            </a:r>
            <a:endParaRPr lang="en-GB" sz="3600" dirty="0" smtClean="0"/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400" b="1" dirty="0" smtClean="0"/>
              <a:t>LOCAL DATABASES</a:t>
            </a:r>
            <a:endParaRPr lang="en-GB" sz="3400" dirty="0" smtClean="0"/>
          </a:p>
          <a:p>
            <a:endParaRPr lang="en-GB" sz="3400" dirty="0"/>
          </a:p>
          <a:p>
            <a:r>
              <a:rPr lang="en-GB" sz="3400" dirty="0" smtClean="0"/>
              <a:t>A local database is stored and accessed on its own network.  </a:t>
            </a:r>
          </a:p>
          <a:p>
            <a:endParaRPr lang="en-GB" sz="3400" dirty="0"/>
          </a:p>
          <a:p>
            <a:r>
              <a:rPr lang="en-GB" sz="3400" dirty="0" smtClean="0"/>
              <a:t>This means the data is more protected as the data is not moving across the internet.  </a:t>
            </a:r>
          </a:p>
          <a:p>
            <a:endParaRPr lang="en-GB" sz="3400" dirty="0"/>
          </a:p>
          <a:p>
            <a:r>
              <a:rPr lang="en-GB" sz="3400" dirty="0" smtClean="0"/>
              <a:t>It is only good for a business that is small or willing to pay for networking between different branches of their business.</a:t>
            </a:r>
            <a:endParaRPr lang="en-GB" sz="3600" dirty="0" smtClean="0"/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116423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400" b="1" dirty="0" smtClean="0"/>
              <a:t>ONLINE DATABASES</a:t>
            </a:r>
            <a:endParaRPr lang="en-GB" sz="3400" dirty="0" smtClean="0"/>
          </a:p>
          <a:p>
            <a:endParaRPr lang="en-GB" sz="3400" dirty="0"/>
          </a:p>
          <a:p>
            <a:r>
              <a:rPr lang="en-GB" sz="3400" dirty="0" smtClean="0"/>
              <a:t>An online database uses the internet to share access to it from locations all around the world.  </a:t>
            </a:r>
          </a:p>
          <a:p>
            <a:endParaRPr lang="en-GB" sz="3400" dirty="0"/>
          </a:p>
          <a:p>
            <a:r>
              <a:rPr lang="en-GB" sz="3400" dirty="0" smtClean="0"/>
              <a:t>It can be accessed ‘on the move’ through wireless internet where there is an internet connection.  </a:t>
            </a:r>
          </a:p>
          <a:p>
            <a:endParaRPr lang="en-GB" sz="3400" dirty="0"/>
          </a:p>
          <a:p>
            <a:r>
              <a:rPr lang="en-GB" sz="3400" dirty="0" smtClean="0"/>
              <a:t>The data is still usually only available through logging in, but security is more difficult.</a:t>
            </a: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8326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dirty="0"/>
          </a:p>
          <a:p>
            <a:r>
              <a:rPr lang="en-GB" sz="3400" dirty="0" smtClean="0"/>
              <a:t>The following use databases:</a:t>
            </a:r>
          </a:p>
          <a:p>
            <a:endParaRPr lang="en-GB" sz="3400" dirty="0"/>
          </a:p>
          <a:p>
            <a:r>
              <a:rPr lang="en-GB" sz="3400" b="1" dirty="0" smtClean="0"/>
              <a:t>Social media sites </a:t>
            </a:r>
            <a:r>
              <a:rPr lang="en-GB" sz="3400" dirty="0" smtClean="0"/>
              <a:t>e.g., Facebook</a:t>
            </a:r>
          </a:p>
          <a:p>
            <a:r>
              <a:rPr lang="en-GB" sz="3400" dirty="0" smtClean="0"/>
              <a:t>Store users’ profiles and data</a:t>
            </a:r>
          </a:p>
          <a:p>
            <a:endParaRPr lang="en-GB" sz="2000" b="1" dirty="0" smtClean="0"/>
          </a:p>
          <a:p>
            <a:r>
              <a:rPr lang="en-GB" sz="3400" b="1" dirty="0" smtClean="0"/>
              <a:t>Retail sites </a:t>
            </a:r>
            <a:r>
              <a:rPr lang="en-GB" sz="3400" dirty="0" smtClean="0"/>
              <a:t>e.g., Amazon</a:t>
            </a:r>
          </a:p>
          <a:p>
            <a:r>
              <a:rPr lang="en-GB" sz="3400" dirty="0" smtClean="0"/>
              <a:t>Store customer and product information</a:t>
            </a:r>
          </a:p>
          <a:p>
            <a:endParaRPr lang="en-GB" sz="2000" b="1" dirty="0" smtClean="0"/>
          </a:p>
          <a:p>
            <a:r>
              <a:rPr lang="en-GB" sz="3400" b="1" dirty="0" smtClean="0"/>
              <a:t>Search engines </a:t>
            </a:r>
            <a:r>
              <a:rPr lang="en-GB" sz="3400" dirty="0" smtClean="0"/>
              <a:t>e.g., Google</a:t>
            </a:r>
          </a:p>
          <a:p>
            <a:r>
              <a:rPr lang="en-GB" sz="3400" dirty="0" smtClean="0"/>
              <a:t>Store information about sites on the internet</a:t>
            </a:r>
            <a:endParaRPr lang="en-GB" sz="3400" dirty="0"/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213797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400" b="1" dirty="0" smtClean="0"/>
              <a:t>DATABASE MANAGEMENT SYSTEM</a:t>
            </a:r>
          </a:p>
          <a:p>
            <a:pPr algn="ctr"/>
            <a:r>
              <a:rPr lang="en-GB" sz="3400" b="1" dirty="0" smtClean="0"/>
              <a:t>(DBMS)</a:t>
            </a:r>
            <a:endParaRPr lang="en-GB" sz="3400" dirty="0" smtClean="0"/>
          </a:p>
          <a:p>
            <a:endParaRPr lang="en-GB" sz="3400" dirty="0"/>
          </a:p>
          <a:p>
            <a:r>
              <a:rPr lang="en-GB" sz="3400" dirty="0" smtClean="0"/>
              <a:t>This is software that allows you to create and use your own databases.</a:t>
            </a:r>
          </a:p>
          <a:p>
            <a:endParaRPr lang="en-GB" sz="3400" dirty="0"/>
          </a:p>
          <a:p>
            <a:r>
              <a:rPr lang="en-GB" sz="3400" dirty="0" smtClean="0"/>
              <a:t>It creates tables and fields, and can sort and search for data.  It can also allow for different levels of access by different users. </a:t>
            </a: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21649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400" b="1" dirty="0" smtClean="0"/>
              <a:t>STRUCTURED QUERY LANGUAGE</a:t>
            </a:r>
          </a:p>
          <a:p>
            <a:pPr algn="ctr"/>
            <a:r>
              <a:rPr lang="en-GB" sz="3400" b="1" dirty="0" smtClean="0"/>
              <a:t>(SQL)</a:t>
            </a:r>
            <a:endParaRPr lang="en-GB" sz="3400" dirty="0" smtClean="0"/>
          </a:p>
          <a:p>
            <a:endParaRPr lang="en-GB" sz="3400" dirty="0"/>
          </a:p>
          <a:p>
            <a:r>
              <a:rPr lang="en-GB" sz="3400" dirty="0" smtClean="0"/>
              <a:t>This is the language that can be used to create databases.  It is made up of two parts:</a:t>
            </a:r>
          </a:p>
          <a:p>
            <a:endParaRPr lang="en-GB" sz="2000" b="1" dirty="0" smtClean="0"/>
          </a:p>
          <a:p>
            <a:r>
              <a:rPr lang="en-GB" sz="3400" b="1" dirty="0" smtClean="0"/>
              <a:t>D</a:t>
            </a:r>
            <a:r>
              <a:rPr lang="en-GB" sz="3400" dirty="0" smtClean="0"/>
              <a:t>ata </a:t>
            </a:r>
            <a:r>
              <a:rPr lang="en-GB" sz="3400" b="1" dirty="0" smtClean="0"/>
              <a:t>D</a:t>
            </a:r>
            <a:r>
              <a:rPr lang="en-GB" sz="3400" dirty="0" smtClean="0"/>
              <a:t>efinition </a:t>
            </a:r>
            <a:r>
              <a:rPr lang="en-GB" sz="3400" b="1" dirty="0" smtClean="0"/>
              <a:t>L</a:t>
            </a:r>
            <a:r>
              <a:rPr lang="en-GB" sz="3400" dirty="0" smtClean="0"/>
              <a:t>anguage (DDL)</a:t>
            </a:r>
          </a:p>
          <a:p>
            <a:r>
              <a:rPr lang="en-GB" sz="3400" dirty="0" smtClean="0"/>
              <a:t>Defines the structure of the database</a:t>
            </a:r>
          </a:p>
          <a:p>
            <a:endParaRPr lang="en-GB" sz="2000" b="1" dirty="0" smtClean="0"/>
          </a:p>
          <a:p>
            <a:r>
              <a:rPr lang="en-GB" sz="3400" b="1" dirty="0" smtClean="0"/>
              <a:t>D</a:t>
            </a:r>
            <a:r>
              <a:rPr lang="en-GB" sz="3400" dirty="0" smtClean="0"/>
              <a:t>ata </a:t>
            </a:r>
            <a:r>
              <a:rPr lang="en-GB" sz="3400" b="1" dirty="0" smtClean="0"/>
              <a:t>M</a:t>
            </a:r>
            <a:r>
              <a:rPr lang="en-GB" sz="3400" dirty="0" smtClean="0"/>
              <a:t>anipulation </a:t>
            </a:r>
            <a:r>
              <a:rPr lang="en-GB" sz="3400" b="1" dirty="0" smtClean="0"/>
              <a:t>L</a:t>
            </a:r>
            <a:r>
              <a:rPr lang="en-GB" sz="3400" dirty="0" smtClean="0"/>
              <a:t>anguage (DML)</a:t>
            </a:r>
            <a:endParaRPr lang="en-GB" sz="3400" dirty="0"/>
          </a:p>
          <a:p>
            <a:r>
              <a:rPr lang="en-GB" sz="3400" dirty="0" smtClean="0"/>
              <a:t>Can make changes such as add, delete and change – also creates queries</a:t>
            </a: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14112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776864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2900" dirty="0" smtClean="0"/>
              <a:t>Select </a:t>
            </a:r>
            <a:r>
              <a:rPr lang="en-GB" sz="2900" b="1" dirty="0" smtClean="0"/>
              <a:t>two</a:t>
            </a:r>
            <a:r>
              <a:rPr lang="en-GB" sz="2900" dirty="0" smtClean="0"/>
              <a:t> reasons why a company might use a database.  (2 marks)</a:t>
            </a:r>
          </a:p>
          <a:p>
            <a:endParaRPr lang="en-GB" sz="2900" dirty="0"/>
          </a:p>
          <a:p>
            <a:pPr lvl="1"/>
            <a:r>
              <a:rPr lang="en-GB" sz="2900" dirty="0" smtClean="0"/>
              <a:t>	Easy to search for specific records</a:t>
            </a:r>
          </a:p>
          <a:p>
            <a:pPr lvl="1"/>
            <a:endParaRPr lang="en-GB" sz="2000" dirty="0" smtClean="0"/>
          </a:p>
          <a:p>
            <a:r>
              <a:rPr lang="en-GB" sz="2900" dirty="0"/>
              <a:t>	</a:t>
            </a:r>
            <a:r>
              <a:rPr lang="en-GB" sz="2900" dirty="0" smtClean="0"/>
              <a:t>Only one user can access the data at a time</a:t>
            </a:r>
          </a:p>
          <a:p>
            <a:endParaRPr lang="en-GB" sz="2000" dirty="0" smtClean="0"/>
          </a:p>
          <a:p>
            <a:pPr lvl="1"/>
            <a:r>
              <a:rPr lang="en-GB" sz="2900" dirty="0" smtClean="0"/>
              <a:t>	Easy to add new records, although difficult 	to edit them</a:t>
            </a:r>
          </a:p>
          <a:p>
            <a:pPr lvl="1"/>
            <a:endParaRPr lang="en-GB" sz="2000" dirty="0" smtClean="0"/>
          </a:p>
          <a:p>
            <a:r>
              <a:rPr lang="en-GB" sz="2900" dirty="0" smtClean="0"/>
              <a:t>	More secure than paper records</a:t>
            </a:r>
          </a:p>
          <a:p>
            <a:endParaRPr lang="en-GB" sz="2000" dirty="0" smtClean="0"/>
          </a:p>
          <a:p>
            <a:r>
              <a:rPr lang="en-GB" sz="2900" dirty="0" smtClean="0"/>
              <a:t>	Records can be deleted easily</a:t>
            </a:r>
          </a:p>
          <a:p>
            <a:endParaRPr lang="en-GB" sz="3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87624" y="2353981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77009" y="396906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208907" y="324898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193567" y="5085184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165947" y="594928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77686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  <a:p>
            <a:endParaRPr lang="en-GB" sz="3600" b="1" dirty="0">
              <a:solidFill>
                <a:srgbClr val="00B050"/>
              </a:solidFill>
              <a:sym typeface="Wingdings 2"/>
            </a:endParaRP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2900" b="1" dirty="0" smtClean="0">
                <a:solidFill>
                  <a:srgbClr val="00B050"/>
                </a:solidFill>
              </a:rPr>
              <a:t>Easy to search for specific records</a:t>
            </a: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2900" b="1" dirty="0" smtClean="0">
                <a:solidFill>
                  <a:srgbClr val="00B050"/>
                </a:solidFill>
              </a:rPr>
              <a:t>More secure than paper records</a:t>
            </a:r>
          </a:p>
          <a:p>
            <a:endParaRPr lang="en-GB" sz="2000" dirty="0" smtClean="0"/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41310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1839</TotalTime>
  <Words>383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112</cp:revision>
  <dcterms:created xsi:type="dcterms:W3CDTF">2016-01-05T10:24:39Z</dcterms:created>
  <dcterms:modified xsi:type="dcterms:W3CDTF">2017-04-04T13:17:27Z</dcterms:modified>
</cp:coreProperties>
</file>