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0" r:id="rId2"/>
    <p:sldId id="334" r:id="rId3"/>
    <p:sldId id="371" r:id="rId4"/>
    <p:sldId id="369" r:id="rId5"/>
    <p:sldId id="372" r:id="rId6"/>
    <p:sldId id="373" r:id="rId7"/>
    <p:sldId id="332" r:id="rId8"/>
    <p:sldId id="374" r:id="rId9"/>
    <p:sldId id="350" r:id="rId10"/>
    <p:sldId id="32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DATABASE THEORY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C:\Users\debbie.smith.WHS.010\AppData\Local\Microsoft\Windows\Temporary Internet Files\Content.IE5\N1508B0O\file_cabinet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988840"/>
            <a:ext cx="3129504" cy="351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marL="0" lvl="1"/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A primary key which appears in another table is a foreign key.  This creates a relationship between the two table and allows them to connect.  E.g., you can search for a product in a product table and also the related supplier in a supplier table.</a:t>
            </a: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Databases are a vital tool in computing.  </a:t>
            </a:r>
          </a:p>
          <a:p>
            <a:endParaRPr lang="en-GB" sz="2000" dirty="0"/>
          </a:p>
          <a:p>
            <a:r>
              <a:rPr lang="en-GB" sz="3600" dirty="0" smtClean="0"/>
              <a:t>Most websites are based on databases.</a:t>
            </a:r>
          </a:p>
          <a:p>
            <a:endParaRPr lang="en-GB" sz="2000" dirty="0" smtClean="0"/>
          </a:p>
          <a:p>
            <a:r>
              <a:rPr lang="en-GB" sz="3600" dirty="0" smtClean="0"/>
              <a:t>A set of data is stored in a TABLE, for example information about all of the customers for a business.</a:t>
            </a:r>
          </a:p>
          <a:p>
            <a:endParaRPr lang="en-GB" sz="2000" dirty="0"/>
          </a:p>
          <a:p>
            <a:endParaRPr lang="en-GB" sz="3600" dirty="0" smtClean="0"/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A row in a table that stores data about a single item is a RECORD, e.g., information about one customer.</a:t>
            </a:r>
          </a:p>
          <a:p>
            <a:endParaRPr lang="en-GB" sz="3600" dirty="0"/>
          </a:p>
          <a:p>
            <a:r>
              <a:rPr lang="en-GB" sz="3600" dirty="0" smtClean="0"/>
              <a:t>The columns in a table store categories called FIELDS, e.g., name, address, order date</a:t>
            </a:r>
          </a:p>
          <a:p>
            <a:endParaRPr lang="en-GB" sz="2000" dirty="0"/>
          </a:p>
          <a:p>
            <a:endParaRPr lang="en-GB" sz="3600" dirty="0" smtClean="0"/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170230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982204"/>
              </p:ext>
            </p:extLst>
          </p:nvPr>
        </p:nvGraphicFramePr>
        <p:xfrm>
          <a:off x="1619670" y="1415210"/>
          <a:ext cx="6768754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1296144"/>
                <a:gridCol w="1512170"/>
                <a:gridCol w="792088"/>
                <a:gridCol w="648072"/>
                <a:gridCol w="936102"/>
                <a:gridCol w="72008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Cust</a:t>
                      </a:r>
                      <a:endParaRPr lang="en-GB" sz="1400" dirty="0" smtClean="0"/>
                    </a:p>
                    <a:p>
                      <a:r>
                        <a:rPr lang="en-GB" sz="1400" dirty="0" smtClean="0"/>
                        <a:t>ID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Name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Address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Date of Birth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Order ID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Date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Price Paid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14567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John </a:t>
                      </a:r>
                    </a:p>
                    <a:p>
                      <a:r>
                        <a:rPr lang="en-GB" sz="1400" dirty="0" smtClean="0"/>
                        <a:t>Smith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 Station Road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8/9/77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231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10/3/16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£2.50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14568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Dave</a:t>
                      </a:r>
                      <a:r>
                        <a:rPr lang="en-GB" sz="1400" baseline="0" dirty="0" smtClean="0"/>
                        <a:t> </a:t>
                      </a:r>
                    </a:p>
                    <a:p>
                      <a:r>
                        <a:rPr lang="en-GB" sz="1400" baseline="0" dirty="0" smtClean="0"/>
                        <a:t>Williams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9 George  Court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6/6/72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230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12/1/16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£10.00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14569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Michelle Jackson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45 Foxglove Way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8/1/71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229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1/12/15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£8.00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14570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Ian </a:t>
                      </a:r>
                      <a:r>
                        <a:rPr lang="en-GB" sz="1400" dirty="0" err="1" smtClean="0"/>
                        <a:t>Humprhreys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10 Victoria Street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6/8/80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228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18/11/15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£9.00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Rectangle 29"/>
          <p:cNvSpPr/>
          <p:nvPr/>
        </p:nvSpPr>
        <p:spPr>
          <a:xfrm>
            <a:off x="755576" y="0"/>
            <a:ext cx="76328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pPr algn="ctr"/>
            <a:r>
              <a:rPr lang="en-GB" sz="3600" dirty="0" smtClean="0"/>
              <a:t>SAMPLE DATABASE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7595" y="2615760"/>
            <a:ext cx="927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Records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4574570" y="4684494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Fields</a:t>
            </a:r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flipH="1" flipV="1">
            <a:off x="2123728" y="4149080"/>
            <a:ext cx="2224988" cy="70999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2993590" y="3990139"/>
            <a:ext cx="1450819" cy="67755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4716016" y="3990139"/>
            <a:ext cx="1" cy="6346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5436096" y="4036030"/>
            <a:ext cx="2520280" cy="83313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5436096" y="4056921"/>
            <a:ext cx="1505397" cy="61077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297845" y="4030222"/>
            <a:ext cx="1002348" cy="5945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5073174" y="4031633"/>
            <a:ext cx="501174" cy="5931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1115616" y="2025062"/>
            <a:ext cx="504056" cy="46783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115616" y="3113130"/>
            <a:ext cx="410302" cy="67591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1279814" y="2985092"/>
            <a:ext cx="339858" cy="22788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1279814" y="2492896"/>
            <a:ext cx="339858" cy="12286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98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Each table in the database must have a PRIMARY KEY.  This is unique to each record.  E.g., Customer ID</a:t>
            </a:r>
          </a:p>
          <a:p>
            <a:endParaRPr lang="en-GB" sz="3600" dirty="0"/>
          </a:p>
          <a:p>
            <a:r>
              <a:rPr lang="en-GB" sz="3600" dirty="0" smtClean="0"/>
              <a:t>To connect tables together, another table should have a FOREIGN KEY.  This is the primary key in a different table and creates a RELATIONSHIP</a:t>
            </a:r>
          </a:p>
          <a:p>
            <a:endParaRPr lang="en-GB" sz="2000" dirty="0"/>
          </a:p>
          <a:p>
            <a:endParaRPr lang="en-GB" sz="3600" dirty="0" smtClean="0"/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301664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	RELATIONAL DATABASE</a:t>
            </a:r>
          </a:p>
          <a:p>
            <a:endParaRPr lang="en-GB" sz="3200" b="1" dirty="0"/>
          </a:p>
          <a:p>
            <a:r>
              <a:rPr lang="en-GB" dirty="0" smtClean="0"/>
              <a:t>	</a:t>
            </a:r>
            <a:r>
              <a:rPr lang="en-GB" b="1" dirty="0" smtClean="0"/>
              <a:t>CUSTOMER TABLE</a:t>
            </a:r>
            <a:r>
              <a:rPr lang="en-GB" dirty="0" smtClean="0"/>
              <a:t>			        </a:t>
            </a:r>
            <a:r>
              <a:rPr lang="en-GB" b="1" dirty="0" smtClean="0"/>
              <a:t>ORDER TABLE</a:t>
            </a:r>
          </a:p>
          <a:p>
            <a:r>
              <a:rPr lang="en-GB" dirty="0"/>
              <a:t>	</a:t>
            </a:r>
            <a:endParaRPr lang="en-GB" dirty="0" smtClean="0"/>
          </a:p>
          <a:p>
            <a:r>
              <a:rPr lang="en-GB" dirty="0"/>
              <a:t>	</a:t>
            </a:r>
            <a:r>
              <a:rPr lang="en-GB" dirty="0" smtClean="0"/>
              <a:t>Customer ID (</a:t>
            </a:r>
            <a:r>
              <a:rPr lang="en-GB" b="1" dirty="0" smtClean="0"/>
              <a:t>Primary Key</a:t>
            </a:r>
            <a:r>
              <a:rPr lang="en-GB" dirty="0" smtClean="0"/>
              <a:t>)		        Order ID (</a:t>
            </a:r>
            <a:r>
              <a:rPr lang="en-GB" b="1" dirty="0" smtClean="0"/>
              <a:t>Primary Key</a:t>
            </a:r>
            <a:r>
              <a:rPr lang="en-GB" dirty="0" smtClean="0"/>
              <a:t>)</a:t>
            </a:r>
          </a:p>
          <a:p>
            <a:r>
              <a:rPr lang="en-GB" dirty="0"/>
              <a:t>	</a:t>
            </a:r>
            <a:r>
              <a:rPr lang="en-GB" dirty="0" smtClean="0"/>
              <a:t>Name				        Date</a:t>
            </a:r>
          </a:p>
          <a:p>
            <a:r>
              <a:rPr lang="en-GB" dirty="0" smtClean="0"/>
              <a:t>	Address				        Price Paid</a:t>
            </a:r>
          </a:p>
          <a:p>
            <a:r>
              <a:rPr lang="en-GB" dirty="0" smtClean="0"/>
              <a:t>	Date of Birth	 		        Customer ID (</a:t>
            </a:r>
            <a:r>
              <a:rPr lang="en-GB" b="1" dirty="0" smtClean="0"/>
              <a:t>Foreign Key</a:t>
            </a:r>
            <a:r>
              <a:rPr lang="en-GB" dirty="0" smtClean="0"/>
              <a:t>)</a:t>
            </a:r>
            <a:endParaRPr lang="en-GB" dirty="0"/>
          </a:p>
          <a:p>
            <a:endParaRPr lang="en-GB" sz="3200" dirty="0" smtClean="0"/>
          </a:p>
          <a:p>
            <a:endParaRPr lang="en-GB" sz="2000" dirty="0"/>
          </a:p>
          <a:p>
            <a:pPr algn="ctr"/>
            <a:r>
              <a:rPr lang="en-GB" sz="3200" b="1" dirty="0" smtClean="0"/>
              <a:t>DATA TYPES USED IN A DATABASE</a:t>
            </a:r>
          </a:p>
          <a:p>
            <a:endParaRPr lang="en-GB" sz="3600" dirty="0" smtClean="0"/>
          </a:p>
          <a:p>
            <a:endParaRPr lang="en-GB" sz="3600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91680" y="1412776"/>
            <a:ext cx="201622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723852" y="1412776"/>
            <a:ext cx="201622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427984" y="1772816"/>
            <a:ext cx="10801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779912" y="2062102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One to many relationship</a:t>
            </a:r>
          </a:p>
          <a:p>
            <a:pPr algn="ctr"/>
            <a:r>
              <a:rPr lang="en-GB" dirty="0" smtClean="0">
                <a:solidFill>
                  <a:srgbClr val="FF0000"/>
                </a:solidFill>
              </a:rPr>
              <a:t>(one customer can have many orders)</a:t>
            </a:r>
            <a:endParaRPr lang="en-GB" dirty="0">
              <a:solidFill>
                <a:srgbClr val="FF0000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756294"/>
              </p:ext>
            </p:extLst>
          </p:nvPr>
        </p:nvGraphicFramePr>
        <p:xfrm>
          <a:off x="1608879" y="4077072"/>
          <a:ext cx="6491513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410"/>
                <a:gridCol w="3294911"/>
                <a:gridCol w="172819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Data Type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Description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Example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Text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Characters</a:t>
                      </a:r>
                      <a:r>
                        <a:rPr lang="en-GB" baseline="0" dirty="0" smtClean="0"/>
                        <a:t> (letters, numbers and symbols)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TV04 7DG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Number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Numerical value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Date/Time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Dates and times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01/2016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Boolean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Yes/No, also known as True/False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57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400" b="1" dirty="0"/>
          </a:p>
          <a:p>
            <a:r>
              <a:rPr lang="en-GB" sz="3400" dirty="0" smtClean="0"/>
              <a:t>Suggest an appropriate data type for each of these fields.  (3 marks)</a:t>
            </a:r>
          </a:p>
          <a:p>
            <a:endParaRPr lang="en-GB" sz="3400" dirty="0" smtClean="0"/>
          </a:p>
          <a:p>
            <a:endParaRPr lang="en-GB" sz="3400" dirty="0"/>
          </a:p>
          <a:p>
            <a:endParaRPr lang="en-GB" sz="34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322034"/>
              </p:ext>
            </p:extLst>
          </p:nvPr>
        </p:nvGraphicFramePr>
        <p:xfrm>
          <a:off x="1259632" y="2636912"/>
          <a:ext cx="609600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Field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Description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Data Type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Date of Birth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Current age of the customer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Previous?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If the customers has bought something from us before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Post code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Postcode of the customer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 smtClean="0"/>
          </a:p>
          <a:p>
            <a:endParaRPr lang="en-GB" sz="3400" b="1" dirty="0"/>
          </a:p>
          <a:p>
            <a:endParaRPr lang="en-GB" sz="3400" dirty="0" smtClean="0"/>
          </a:p>
          <a:p>
            <a:endParaRPr lang="en-GB" sz="3400" dirty="0"/>
          </a:p>
          <a:p>
            <a:endParaRPr lang="en-GB" sz="34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396536"/>
              </p:ext>
            </p:extLst>
          </p:nvPr>
        </p:nvGraphicFramePr>
        <p:xfrm>
          <a:off x="1259632" y="2636912"/>
          <a:ext cx="609600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Field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Description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Data Type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Date of Birth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Current age of the customer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 2"/>
                        <a:buNone/>
                      </a:pPr>
                      <a:r>
                        <a:rPr lang="en-GB" sz="1800" b="1" dirty="0" smtClean="0">
                          <a:solidFill>
                            <a:srgbClr val="00B050"/>
                          </a:solidFill>
                          <a:sym typeface="Wingdings 2"/>
                        </a:rPr>
                        <a:t>  Number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Previous?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If the customers has bought something from us before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 2"/>
                        <a:buNone/>
                      </a:pPr>
                      <a:r>
                        <a:rPr lang="en-GB" sz="1800" b="1" dirty="0" smtClean="0">
                          <a:solidFill>
                            <a:srgbClr val="00B050"/>
                          </a:solidFill>
                          <a:sym typeface="Wingdings 2"/>
                        </a:rPr>
                        <a:t>  Boolean</a:t>
                      </a:r>
                      <a:endParaRPr lang="en-GB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Post code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Postcode of the customer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solidFill>
                            <a:srgbClr val="00B050"/>
                          </a:solidFill>
                          <a:sym typeface="Wingdings 2"/>
                        </a:rPr>
                        <a:t>  Text</a:t>
                      </a:r>
                      <a:endParaRPr lang="en-GB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30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2000" b="1" dirty="0"/>
          </a:p>
          <a:p>
            <a:r>
              <a:rPr lang="en-GB" sz="3000" dirty="0" smtClean="0"/>
              <a:t>Explain why a Primary Key needs to appear in a linked table.  (4 marks)</a:t>
            </a:r>
            <a:endParaRPr lang="en-GB" sz="3000" b="1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4860032" y="4581128"/>
            <a:ext cx="2894689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This is a tricky question – you need to decide what key terms and ideas to include.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46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1821</TotalTime>
  <Words>410</Words>
  <Application>Microsoft Office PowerPoint</Application>
  <PresentationFormat>On-screen Show (4:3)</PresentationFormat>
  <Paragraphs>124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113</cp:revision>
  <dcterms:created xsi:type="dcterms:W3CDTF">2016-01-05T10:24:39Z</dcterms:created>
  <dcterms:modified xsi:type="dcterms:W3CDTF">2017-04-04T13:17:54Z</dcterms:modified>
</cp:coreProperties>
</file>