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90" r:id="rId2"/>
    <p:sldId id="334" r:id="rId3"/>
    <p:sldId id="377" r:id="rId4"/>
    <p:sldId id="374" r:id="rId5"/>
    <p:sldId id="372" r:id="rId6"/>
    <p:sldId id="373" r:id="rId7"/>
    <p:sldId id="332" r:id="rId8"/>
    <p:sldId id="381" r:id="rId9"/>
    <p:sldId id="382" r:id="rId10"/>
    <p:sldId id="380" r:id="rId11"/>
    <p:sldId id="378" r:id="rId12"/>
    <p:sldId id="379" r:id="rId13"/>
    <p:sldId id="375" r:id="rId14"/>
    <p:sldId id="3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SERVER SIDE PROCESSING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67403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2</a:t>
            </a:r>
            <a:endParaRPr lang="en-GB" sz="3600" b="1" dirty="0" smtClean="0"/>
          </a:p>
          <a:p>
            <a:endParaRPr lang="en-GB" sz="2000" b="1" dirty="0"/>
          </a:p>
          <a:p>
            <a:r>
              <a:rPr lang="en-GB" sz="2600" dirty="0" smtClean="0"/>
              <a:t>Identify which of these statements are about client-side processing and which are about server-side processing.  (3 marks)</a:t>
            </a:r>
            <a:endParaRPr lang="en-GB" sz="2600" dirty="0"/>
          </a:p>
          <a:p>
            <a:endParaRPr lang="en-GB" sz="2000" dirty="0" smtClean="0"/>
          </a:p>
          <a:p>
            <a:r>
              <a:rPr lang="en-GB" sz="2600" dirty="0"/>
              <a:t>There is less chance of </a:t>
            </a:r>
            <a:r>
              <a:rPr lang="en-GB" sz="2600" dirty="0" smtClean="0"/>
              <a:t>interference </a:t>
            </a:r>
            <a:r>
              <a:rPr lang="en-GB" sz="2600" dirty="0"/>
              <a:t>by hackers as data is not moving across the internet.</a:t>
            </a:r>
          </a:p>
          <a:p>
            <a:r>
              <a:rPr lang="en-GB" sz="2600" dirty="0" smtClean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The processor may run slowly if too many users are accessing it at the same time.</a:t>
            </a:r>
          </a:p>
          <a:p>
            <a:r>
              <a:rPr lang="en-GB" sz="2600" dirty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The web page is downloaded before it is processed</a:t>
            </a:r>
          </a:p>
          <a:p>
            <a:r>
              <a:rPr lang="en-GB" sz="2600" dirty="0"/>
              <a:t>	Client			Server</a:t>
            </a:r>
          </a:p>
          <a:p>
            <a:endParaRPr lang="en-GB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72020" y="3466636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rgbClr val="00B050"/>
                </a:solidFill>
                <a:sym typeface="Wingdings 2"/>
              </a:rPr>
              <a:t> </a:t>
            </a:r>
            <a:endParaRPr lang="en-GB" sz="4000" dirty="0"/>
          </a:p>
        </p:txBody>
      </p:sp>
      <p:sp>
        <p:nvSpPr>
          <p:cNvPr id="8" name="Rectangle 7"/>
          <p:cNvSpPr/>
          <p:nvPr/>
        </p:nvSpPr>
        <p:spPr>
          <a:xfrm>
            <a:off x="3919602" y="3229415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4000" dirty="0"/>
          </a:p>
        </p:txBody>
      </p:sp>
      <p:sp>
        <p:nvSpPr>
          <p:cNvPr id="9" name="Rectangle 8"/>
          <p:cNvSpPr/>
          <p:nvPr/>
        </p:nvSpPr>
        <p:spPr>
          <a:xfrm>
            <a:off x="1144812" y="4653136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4000" dirty="0"/>
          </a:p>
        </p:txBody>
      </p:sp>
      <p:sp>
        <p:nvSpPr>
          <p:cNvPr id="10" name="Rectangle 9"/>
          <p:cNvSpPr/>
          <p:nvPr/>
        </p:nvSpPr>
        <p:spPr>
          <a:xfrm>
            <a:off x="3970125" y="5075149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rgbClr val="00B050"/>
                </a:solidFill>
                <a:sym typeface="Wingdings 2"/>
              </a:rPr>
              <a:t> </a:t>
            </a:r>
            <a:endParaRPr lang="en-GB" sz="4000" dirty="0"/>
          </a:p>
        </p:txBody>
      </p:sp>
      <p:sp>
        <p:nvSpPr>
          <p:cNvPr id="11" name="Rectangle 10"/>
          <p:cNvSpPr/>
          <p:nvPr/>
        </p:nvSpPr>
        <p:spPr>
          <a:xfrm>
            <a:off x="3906330" y="5824892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4000" dirty="0"/>
          </a:p>
        </p:txBody>
      </p:sp>
      <p:sp>
        <p:nvSpPr>
          <p:cNvPr id="12" name="Rectangle 11"/>
          <p:cNvSpPr/>
          <p:nvPr/>
        </p:nvSpPr>
        <p:spPr>
          <a:xfrm>
            <a:off x="1167331" y="6057917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rgbClr val="00B050"/>
                </a:solidFill>
                <a:sym typeface="Wingdings 2"/>
              </a:rPr>
              <a:t>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42052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3</a:t>
            </a:r>
            <a:endParaRPr lang="en-GB" sz="3600" b="1" dirty="0"/>
          </a:p>
          <a:p>
            <a:endParaRPr lang="en-GB" sz="2800" b="1" dirty="0"/>
          </a:p>
          <a:p>
            <a:r>
              <a:rPr lang="en-GB" sz="3600" dirty="0" smtClean="0"/>
              <a:t>Explain what server-side processing is.  (2 marks)</a:t>
            </a:r>
            <a:endParaRPr lang="en-GB" sz="3600" dirty="0"/>
          </a:p>
          <a:p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val="15167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3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4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Server-side processing is where the processing of a web page occurs on the web server rather than the client’s machine.  </a:t>
            </a:r>
          </a:p>
          <a:p>
            <a:pPr marL="0" lvl="1"/>
            <a:endParaRPr lang="en-GB" sz="3400" b="1" dirty="0">
              <a:solidFill>
                <a:srgbClr val="00B050"/>
              </a:solidFill>
              <a:sym typeface="Wingdings 2"/>
            </a:endParaRPr>
          </a:p>
          <a:p>
            <a:pPr marL="0" lvl="1"/>
            <a:r>
              <a:rPr lang="en-GB" sz="3400" b="1" dirty="0" smtClean="0">
                <a:solidFill>
                  <a:srgbClr val="00B050"/>
                </a:solidFill>
              </a:rPr>
              <a:t>It is created using web scripts.  An example is a web form that has been filled in and submitted for processing.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1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Quick Quiz - Question 4</a:t>
            </a:r>
          </a:p>
          <a:p>
            <a:endParaRPr lang="en-GB" sz="3400" b="1" dirty="0"/>
          </a:p>
          <a:p>
            <a:r>
              <a:rPr lang="en-GB" sz="3400" dirty="0" smtClean="0"/>
              <a:t>Describe the benefits and the disadvantages of server-side processing.  (4 marks)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14133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- Question 4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</a:rPr>
              <a:t>One benefit is efficiency , because it is processed on the server rather than needing to download it onto the client.</a:t>
            </a:r>
          </a:p>
          <a:p>
            <a:pPr lvl="1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</a:rPr>
              <a:t>Another  benefit is that it is browser independent, because it doesn’t matter what browser the user is using as it occurs on the web server.</a:t>
            </a:r>
          </a:p>
          <a:p>
            <a:pPr lvl="1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</a:rPr>
              <a:t>One disadvantage is security, because moving data over a network puts it at risk from hackers</a:t>
            </a:r>
          </a:p>
          <a:p>
            <a:pPr lvl="1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</a:rPr>
              <a:t>Another disadvantage is overloading, because if too many demands are put on the server it may run slowly or crash.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000" b="1" dirty="0"/>
          </a:p>
          <a:p>
            <a:r>
              <a:rPr lang="en-GB" sz="3600" dirty="0" smtClean="0"/>
              <a:t>Server-side processing uses the web server to process web page data.</a:t>
            </a:r>
          </a:p>
          <a:p>
            <a:endParaRPr lang="en-GB" sz="2000" dirty="0"/>
          </a:p>
          <a:p>
            <a:r>
              <a:rPr lang="en-GB" sz="3600" dirty="0" smtClean="0"/>
              <a:t>Server-side processing is where the interactivity on a web page is processed on the web server.</a:t>
            </a:r>
          </a:p>
          <a:p>
            <a:endParaRPr lang="en-GB" sz="2000" dirty="0"/>
          </a:p>
          <a:p>
            <a:r>
              <a:rPr lang="en-GB" sz="3600" dirty="0" smtClean="0"/>
              <a:t>The code which makes this possible is a scripting language (web scripts).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000" b="1" dirty="0"/>
          </a:p>
          <a:p>
            <a:r>
              <a:rPr lang="en-GB" sz="3600" dirty="0" smtClean="0"/>
              <a:t>Web scripts are included in the code of the web page and run when the page is loaded into the user’s browser.  In server-side processing it does not matter which browser the user is using because the processing is done on the web server.</a:t>
            </a:r>
          </a:p>
          <a:p>
            <a:endParaRPr lang="en-GB" sz="2000" dirty="0"/>
          </a:p>
          <a:p>
            <a:r>
              <a:rPr lang="en-GB" sz="3600" dirty="0" smtClean="0"/>
              <a:t>An example is a form completed online which is filled in by the user then submitted to the server where the results are processed and stored.</a:t>
            </a:r>
          </a:p>
        </p:txBody>
      </p:sp>
    </p:spTree>
    <p:extLst>
      <p:ext uri="{BB962C8B-B14F-4D97-AF65-F5344CB8AC3E}">
        <p14:creationId xmlns:p14="http://schemas.microsoft.com/office/powerpoint/2010/main" val="210202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3" y="7937"/>
            <a:ext cx="76289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HOW WEB PAGES WORK</a:t>
            </a:r>
          </a:p>
          <a:p>
            <a:pPr algn="ctr"/>
            <a:endParaRPr lang="en-GB" sz="4000" b="1" dirty="0" smtClean="0"/>
          </a:p>
          <a:p>
            <a:pPr algn="ctr"/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 descr="C:\Users\debbie.smith.WHS.010\AppData\Local\Microsoft\Windows\Temporary Internet Files\Content.IE5\EUBL1F87\macbook_pro_unibody_icon_by_int3nz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973706"/>
            <a:ext cx="2137463" cy="120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7624" y="1946929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FF0000"/>
                </a:solidFill>
              </a:rPr>
              <a:t>4) Data is processed on web server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30323" y="4307541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CLIENT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7824" y="2759442"/>
            <a:ext cx="3161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1) </a:t>
            </a:r>
            <a:r>
              <a:rPr lang="en-GB" sz="1600" dirty="0" smtClean="0"/>
              <a:t>Copy of website is downloaded</a:t>
            </a:r>
            <a:endParaRPr lang="en-GB" sz="1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80352" y="3216972"/>
            <a:ext cx="1856461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2" descr="C:\Users\debbie.smith.WHS.010\AppData\Local\Microsoft\Windows\Temporary Internet Files\Content.IE5\R2WWMN7P\large-pale-server-66.6-2944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313" y="2559697"/>
            <a:ext cx="1794127" cy="172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567207" y="2420888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2)  User fills in form</a:t>
            </a:r>
            <a:endParaRPr lang="en-GB" sz="16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380352" y="3789040"/>
            <a:ext cx="1856461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87824" y="3968987"/>
            <a:ext cx="30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3) </a:t>
            </a:r>
            <a:r>
              <a:rPr lang="en-GB" sz="1600" dirty="0" smtClean="0"/>
              <a:t>Data is sent back for processing</a:t>
            </a:r>
            <a:endParaRPr lang="en-GB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359522" y="4297591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WEB SERVER</a:t>
            </a:r>
            <a:endParaRPr lang="en-GB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5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Server-side Processing</a:t>
            </a:r>
          </a:p>
          <a:p>
            <a:r>
              <a:rPr lang="en-GB" sz="3600" b="1" dirty="0" smtClean="0"/>
              <a:t>Advantages</a:t>
            </a:r>
            <a:endParaRPr lang="en-GB" sz="3600" dirty="0" smtClean="0"/>
          </a:p>
        </p:txBody>
      </p:sp>
      <p:pic>
        <p:nvPicPr>
          <p:cNvPr id="5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0"/>
            <a:ext cx="1584176" cy="212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1628800"/>
            <a:ext cx="75165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GB" sz="28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2800" b="1" dirty="0" smtClean="0">
                <a:solidFill>
                  <a:srgbClr val="00B050"/>
                </a:solidFill>
              </a:rPr>
              <a:t>Efficiency – the information to </a:t>
            </a:r>
          </a:p>
          <a:p>
            <a:r>
              <a:rPr lang="en-GB" sz="2800" b="1" dirty="0" smtClean="0">
                <a:solidFill>
                  <a:srgbClr val="00B050"/>
                </a:solidFill>
              </a:rPr>
              <a:t>process does not need to be downloaded to the client’s computer.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b="1" dirty="0">
              <a:solidFill>
                <a:srgbClr val="00B050"/>
              </a:solidFill>
            </a:endParaRPr>
          </a:p>
          <a:p>
            <a:pPr marL="457200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</a:rPr>
              <a:t>Browser independent – doesn’t matter which</a:t>
            </a:r>
          </a:p>
          <a:p>
            <a:r>
              <a:rPr lang="en-GB" sz="2800" b="1" dirty="0" smtClean="0">
                <a:solidFill>
                  <a:srgbClr val="00B050"/>
                </a:solidFill>
              </a:rPr>
              <a:t>browser the user has as the work is done separately on the server.</a:t>
            </a:r>
          </a:p>
          <a:p>
            <a:pPr marL="457200" indent="-457200">
              <a:buFont typeface="Wingdings 2"/>
              <a:buChar char="R"/>
            </a:pPr>
            <a:endParaRPr lang="en-GB" sz="2800" b="1" dirty="0">
              <a:solidFill>
                <a:srgbClr val="00B050"/>
              </a:solidFill>
            </a:endParaRPr>
          </a:p>
          <a:p>
            <a:pPr marL="457200" indent="-457200">
              <a:buFont typeface="Wingdings 2"/>
              <a:buChar char="R"/>
            </a:pPr>
            <a:r>
              <a:rPr lang="en-GB" sz="2800" b="1" dirty="0" smtClean="0">
                <a:solidFill>
                  <a:srgbClr val="00B050"/>
                </a:solidFill>
                <a:sym typeface="Wingdings 2"/>
              </a:rPr>
              <a:t>Speed – the processing occurs on</a:t>
            </a:r>
          </a:p>
          <a:p>
            <a:r>
              <a:rPr lang="en-GB" sz="2800" b="1" dirty="0" smtClean="0">
                <a:solidFill>
                  <a:srgbClr val="00B050"/>
                </a:solidFill>
                <a:sym typeface="Wingdings 2"/>
              </a:rPr>
              <a:t>The web server, which is likely to be more powerful than a client’s computer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0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Server-side Processing</a:t>
            </a:r>
          </a:p>
          <a:p>
            <a:r>
              <a:rPr lang="en-GB" sz="3600" b="1" dirty="0" smtClean="0"/>
              <a:t>Disadvantages</a:t>
            </a: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07672" y="1202150"/>
            <a:ext cx="74927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 2"/>
              <a:buChar char="T"/>
            </a:pPr>
            <a:r>
              <a:rPr lang="en-GB" sz="2800" dirty="0" smtClean="0">
                <a:solidFill>
                  <a:srgbClr val="FF0000"/>
                </a:solidFill>
              </a:rPr>
              <a:t>Security – when data is transferred 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across the internet it is more at risk of 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security threats.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>
                <a:solidFill>
                  <a:srgbClr val="FF0000"/>
                </a:solidFill>
                <a:sym typeface="Wingdings 2"/>
              </a:rPr>
              <a:t> </a:t>
            </a:r>
            <a:r>
              <a:rPr lang="en-GB" sz="2800" dirty="0" smtClean="0">
                <a:solidFill>
                  <a:srgbClr val="FF0000"/>
                </a:solidFill>
              </a:rPr>
              <a:t>Overloading – if a lot of users are asking the web server to process data, it could overload the server and cause it to run slowly or crash</a:t>
            </a:r>
            <a:endParaRPr lang="en-GB" sz="2800" dirty="0">
              <a:solidFill>
                <a:srgbClr val="FF0000"/>
              </a:solidFill>
            </a:endParaRPr>
          </a:p>
        </p:txBody>
      </p:sp>
      <p:pic>
        <p:nvPicPr>
          <p:cNvPr id="6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0"/>
            <a:ext cx="1584176" cy="212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9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2000" b="1" dirty="0"/>
          </a:p>
          <a:p>
            <a:r>
              <a:rPr lang="en-GB" sz="2600" dirty="0" smtClean="0"/>
              <a:t>Identify which of these statements are about client-side processing and which are about server-side processing.  (3 marks)</a:t>
            </a:r>
            <a:endParaRPr lang="en-GB" sz="2600" dirty="0"/>
          </a:p>
          <a:p>
            <a:endParaRPr lang="en-GB" sz="2000" dirty="0" smtClean="0"/>
          </a:p>
          <a:p>
            <a:r>
              <a:rPr lang="en-GB" sz="2600" dirty="0" smtClean="0"/>
              <a:t>Processing happens on the user’s device</a:t>
            </a:r>
          </a:p>
          <a:p>
            <a:r>
              <a:rPr lang="en-GB" sz="2600" dirty="0" smtClean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Processing happens on the web server</a:t>
            </a:r>
          </a:p>
          <a:p>
            <a:r>
              <a:rPr lang="en-GB" sz="2600" dirty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The web page appears the same no matter what browser the user is using</a:t>
            </a:r>
          </a:p>
          <a:p>
            <a:r>
              <a:rPr lang="en-GB" sz="2600" dirty="0"/>
              <a:t>	Client			Server</a:t>
            </a:r>
          </a:p>
          <a:p>
            <a:endParaRPr lang="en-GB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44812" y="2756450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954873" y="2785108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144812" y="3861048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43288" y="3861048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923928" y="5445224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179280" y="5429094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r>
              <a:rPr lang="en-GB" sz="2600" dirty="0" smtClean="0"/>
              <a:t>Processing happens on the user’s device</a:t>
            </a:r>
          </a:p>
          <a:p>
            <a:r>
              <a:rPr lang="en-GB" sz="2600" dirty="0" smtClean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Processing happens on the web server</a:t>
            </a:r>
          </a:p>
          <a:p>
            <a:r>
              <a:rPr lang="en-GB" sz="2600" dirty="0"/>
              <a:t>	Client			Server</a:t>
            </a:r>
          </a:p>
          <a:p>
            <a:endParaRPr lang="en-GB" sz="2000" dirty="0" smtClean="0"/>
          </a:p>
          <a:p>
            <a:r>
              <a:rPr lang="en-GB" sz="2600" dirty="0" smtClean="0"/>
              <a:t>The web page appears the same no matter what browser the user is using</a:t>
            </a:r>
          </a:p>
          <a:p>
            <a:r>
              <a:rPr lang="en-GB" sz="2600" dirty="0"/>
              <a:t>	Client			Server</a:t>
            </a:r>
          </a:p>
          <a:p>
            <a:endParaRPr lang="en-GB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08826" y="1556792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rgbClr val="00B050"/>
                </a:solidFill>
                <a:sym typeface="Wingdings 2"/>
              </a:rPr>
              <a:t></a:t>
            </a:r>
            <a:endParaRPr lang="en-GB" sz="3600" dirty="0"/>
          </a:p>
        </p:txBody>
      </p:sp>
      <p:sp>
        <p:nvSpPr>
          <p:cNvPr id="8" name="Rectangle 7"/>
          <p:cNvSpPr/>
          <p:nvPr/>
        </p:nvSpPr>
        <p:spPr>
          <a:xfrm>
            <a:off x="3918887" y="1556792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826" y="2608410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3600" dirty="0"/>
          </a:p>
        </p:txBody>
      </p:sp>
      <p:sp>
        <p:nvSpPr>
          <p:cNvPr id="10" name="Rectangle 9"/>
          <p:cNvSpPr/>
          <p:nvPr/>
        </p:nvSpPr>
        <p:spPr>
          <a:xfrm>
            <a:off x="3887942" y="2608410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rgbClr val="00B050"/>
                </a:solidFill>
                <a:sym typeface="Wingdings 2"/>
              </a:rPr>
              <a:t></a:t>
            </a:r>
            <a:endParaRPr lang="en-GB" sz="3600" dirty="0"/>
          </a:p>
        </p:txBody>
      </p:sp>
      <p:sp>
        <p:nvSpPr>
          <p:cNvPr id="11" name="Rectangle 10"/>
          <p:cNvSpPr/>
          <p:nvPr/>
        </p:nvSpPr>
        <p:spPr>
          <a:xfrm>
            <a:off x="3887942" y="4171245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rgbClr val="00B050"/>
                </a:solidFill>
                <a:sym typeface="Wingdings 2"/>
              </a:rPr>
              <a:t></a:t>
            </a:r>
            <a:endParaRPr lang="en-GB" sz="3600" dirty="0"/>
          </a:p>
        </p:txBody>
      </p:sp>
      <p:sp>
        <p:nvSpPr>
          <p:cNvPr id="12" name="Rectangle 11"/>
          <p:cNvSpPr/>
          <p:nvPr/>
        </p:nvSpPr>
        <p:spPr>
          <a:xfrm>
            <a:off x="1153926" y="4136982"/>
            <a:ext cx="504056" cy="434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sym typeface="Wingdings 2"/>
              </a:rPr>
              <a:t>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1727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2600" dirty="0" smtClean="0"/>
              <a:t>Identify which of these statements are about client-side processing and which are about server-side processing.  (3 marks)</a:t>
            </a:r>
            <a:endParaRPr lang="en-GB" sz="2600" dirty="0"/>
          </a:p>
          <a:p>
            <a:endParaRPr lang="en-GB" sz="2000" dirty="0" smtClean="0"/>
          </a:p>
          <a:p>
            <a:r>
              <a:rPr lang="en-GB" sz="2600" dirty="0"/>
              <a:t>There is less chance of interference by hackers as data is not moving across the internet.</a:t>
            </a:r>
          </a:p>
          <a:p>
            <a:r>
              <a:rPr lang="en-GB" sz="2600" dirty="0"/>
              <a:t>	Client			Server</a:t>
            </a:r>
          </a:p>
          <a:p>
            <a:endParaRPr lang="en-GB" sz="2600" dirty="0"/>
          </a:p>
          <a:p>
            <a:r>
              <a:rPr lang="en-GB" sz="2600" dirty="0"/>
              <a:t>The processor may run slowly if too many users are accessing it at the same time.</a:t>
            </a:r>
          </a:p>
          <a:p>
            <a:r>
              <a:rPr lang="en-GB" sz="2600" dirty="0"/>
              <a:t>	Client			Server</a:t>
            </a:r>
          </a:p>
          <a:p>
            <a:endParaRPr lang="en-GB" sz="2600" dirty="0"/>
          </a:p>
          <a:p>
            <a:r>
              <a:rPr lang="en-GB" sz="2600" dirty="0"/>
              <a:t>The web page is downloaded before it is processed</a:t>
            </a:r>
          </a:p>
          <a:p>
            <a:r>
              <a:rPr lang="en-GB" sz="2600" dirty="0"/>
              <a:t>	Client			Server</a:t>
            </a:r>
          </a:p>
          <a:p>
            <a:endParaRPr lang="en-GB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44812" y="3170098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943288" y="3170098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108827" y="4725144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43288" y="4725144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931921" y="5980044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144812" y="5905921"/>
            <a:ext cx="504056" cy="434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6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1975</TotalTime>
  <Words>571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119</cp:revision>
  <dcterms:created xsi:type="dcterms:W3CDTF">2016-01-05T10:24:39Z</dcterms:created>
  <dcterms:modified xsi:type="dcterms:W3CDTF">2017-04-04T13:18:23Z</dcterms:modified>
</cp:coreProperties>
</file>