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0" r:id="rId2"/>
    <p:sldId id="334" r:id="rId3"/>
    <p:sldId id="371" r:id="rId4"/>
    <p:sldId id="374" r:id="rId5"/>
    <p:sldId id="372" r:id="rId6"/>
    <p:sldId id="373" r:id="rId7"/>
    <p:sldId id="332" r:id="rId8"/>
    <p:sldId id="327" r:id="rId9"/>
    <p:sldId id="375" r:id="rId10"/>
    <p:sldId id="3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WIRED</a:t>
            </a:r>
          </a:p>
          <a:p>
            <a:pPr algn="ctr"/>
            <a:r>
              <a:rPr lang="en-GB" sz="4000" b="1" dirty="0" smtClean="0"/>
              <a:t>TRANSMISSION METHODS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2" descr="C:\Users\debbie.smith.WHS.010\AppData\Local\Microsoft\Windows\Temporary Internet Files\Content.IE5\HCTMRI75\Par_Trenzado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53" y="2348880"/>
            <a:ext cx="4437112" cy="359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endParaRPr lang="en-GB" sz="3400" b="1" dirty="0">
              <a:solidFill>
                <a:srgbClr val="00B050"/>
              </a:solidFill>
            </a:endParaRPr>
          </a:p>
          <a:p>
            <a:r>
              <a:rPr lang="en-GB" sz="3400" dirty="0"/>
              <a:t>Fibre Optic		slow, low capacity</a:t>
            </a:r>
          </a:p>
          <a:p>
            <a:r>
              <a:rPr lang="en-GB" sz="3400" dirty="0"/>
              <a:t>UTP				fast expensive</a:t>
            </a:r>
          </a:p>
          <a:p>
            <a:r>
              <a:rPr lang="en-GB" sz="3400" dirty="0"/>
              <a:t>Coaxial			cheap</a:t>
            </a:r>
          </a:p>
          <a:p>
            <a:pPr lvl="1" indent="-457200">
              <a:buFont typeface="Wingdings 2"/>
              <a:buChar char="R"/>
            </a:pPr>
            <a:endParaRPr lang="en-GB" sz="3400" b="1" dirty="0">
              <a:solidFill>
                <a:srgbClr val="00B05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831520" y="1984257"/>
            <a:ext cx="1728192" cy="50405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967424" y="2495535"/>
            <a:ext cx="2592288" cy="49683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327464" y="1984257"/>
            <a:ext cx="2232248" cy="100437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62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Some devices are connected with wires.  </a:t>
            </a:r>
          </a:p>
          <a:p>
            <a:r>
              <a:rPr lang="en-GB" sz="3600" dirty="0" smtClean="0"/>
              <a:t>There are three transmission methods you need to know about: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UTP/STP</a:t>
            </a:r>
          </a:p>
          <a:p>
            <a:endParaRPr lang="en-GB" sz="2000" b="1" dirty="0"/>
          </a:p>
          <a:p>
            <a:r>
              <a:rPr lang="en-GB" sz="3200" dirty="0" smtClean="0"/>
              <a:t>Unshielded twisted pair (UTP) </a:t>
            </a:r>
          </a:p>
          <a:p>
            <a:r>
              <a:rPr lang="en-GB" sz="3200" dirty="0" smtClean="0"/>
              <a:t>is cable made up of pairs of copper wires twisted together. </a:t>
            </a:r>
          </a:p>
          <a:p>
            <a:endParaRPr lang="en-GB" dirty="0"/>
          </a:p>
          <a:p>
            <a:r>
              <a:rPr lang="en-GB" sz="3200" dirty="0" smtClean="0"/>
              <a:t>Shielded cable (STP) has a protective layer around the copper wires (under the plastic coating) to protect the data from interference.</a:t>
            </a:r>
          </a:p>
          <a:p>
            <a:endParaRPr lang="en-GB" dirty="0"/>
          </a:p>
          <a:p>
            <a:r>
              <a:rPr lang="en-GB" sz="3200" b="1" dirty="0" smtClean="0"/>
              <a:t>Example of use – </a:t>
            </a:r>
            <a:r>
              <a:rPr lang="en-GB" sz="3000" b="1" dirty="0" smtClean="0"/>
              <a:t>Connecting computers to a network backbone</a:t>
            </a:r>
          </a:p>
          <a:p>
            <a:endParaRPr lang="en-GB" sz="36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0"/>
            <a:ext cx="2291904" cy="168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44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UTP/STP</a:t>
            </a:r>
          </a:p>
          <a:p>
            <a:endParaRPr lang="en-GB" sz="2000" b="1" dirty="0"/>
          </a:p>
          <a:p>
            <a:r>
              <a:rPr lang="en-GB" sz="3400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Interference is lessened due to the twisting</a:t>
            </a:r>
          </a:p>
          <a:p>
            <a:pPr marL="457200" indent="-457200">
              <a:buFont typeface="Wingdings 2"/>
              <a:buChar char="R"/>
            </a:pPr>
            <a:r>
              <a:rPr lang="en-GB" sz="3400" b="1" dirty="0" smtClean="0">
                <a:solidFill>
                  <a:srgbClr val="00B050"/>
                </a:solidFill>
              </a:rPr>
              <a:t>Cheaper than other methods</a:t>
            </a:r>
          </a:p>
          <a:p>
            <a:pPr marL="457200" indent="-457200">
              <a:buFont typeface="Wingdings 2"/>
              <a:buChar char="R"/>
            </a:pPr>
            <a:r>
              <a:rPr lang="en-GB" sz="3400" b="1" dirty="0" smtClean="0">
                <a:solidFill>
                  <a:srgbClr val="00B050"/>
                </a:solidFill>
              </a:rPr>
              <a:t>Reliable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Slow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Low capacity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Used over short distances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Susceptible to noise, which means the data can be interfered with if near another digital device or signal</a:t>
            </a:r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146068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COAXIAL</a:t>
            </a:r>
          </a:p>
          <a:p>
            <a:endParaRPr lang="en-GB" sz="2000" b="1" dirty="0"/>
          </a:p>
          <a:p>
            <a:r>
              <a:rPr lang="en-GB" sz="3600" dirty="0" smtClean="0"/>
              <a:t>Solid copper wire with thick shielding.</a:t>
            </a:r>
          </a:p>
          <a:p>
            <a:r>
              <a:rPr lang="en-GB" sz="3400" b="1" dirty="0" smtClean="0"/>
              <a:t>Example </a:t>
            </a:r>
            <a:r>
              <a:rPr lang="en-GB" sz="3400" b="1" dirty="0"/>
              <a:t>of use – </a:t>
            </a:r>
            <a:r>
              <a:rPr lang="en-GB" sz="3400" b="1" dirty="0" smtClean="0"/>
              <a:t>Connecting a TV to an aerial</a:t>
            </a:r>
            <a:endParaRPr lang="en-GB" sz="3400" b="1" dirty="0" smtClean="0">
              <a:solidFill>
                <a:srgbClr val="FF0000"/>
              </a:solidFill>
            </a:endParaRPr>
          </a:p>
          <a:p>
            <a:endParaRPr lang="en-GB" sz="2000" dirty="0" smtClean="0"/>
          </a:p>
          <a:p>
            <a:r>
              <a:rPr lang="en-GB" sz="36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600" b="1" dirty="0" smtClean="0">
                <a:solidFill>
                  <a:srgbClr val="00B050"/>
                </a:solidFill>
              </a:rPr>
              <a:t>Reliable</a:t>
            </a:r>
            <a:endParaRPr lang="en-GB" sz="3600" b="1" dirty="0">
              <a:solidFill>
                <a:srgbClr val="00B050"/>
              </a:solidFill>
            </a:endParaRPr>
          </a:p>
          <a:p>
            <a:pPr marL="571500" indent="-571500">
              <a:buFont typeface="Wingdings 2"/>
              <a:buChar char="T"/>
            </a:pPr>
            <a:r>
              <a:rPr lang="en-GB" sz="3600" b="1" dirty="0" smtClean="0">
                <a:solidFill>
                  <a:srgbClr val="FF0000"/>
                </a:solidFill>
              </a:rPr>
              <a:t>Slow</a:t>
            </a:r>
          </a:p>
          <a:p>
            <a:pPr marL="571500" indent="-571500">
              <a:buFont typeface="Wingdings 2"/>
              <a:buChar char="T"/>
            </a:pPr>
            <a:r>
              <a:rPr lang="en-GB" sz="3600" b="1" dirty="0" smtClean="0">
                <a:solidFill>
                  <a:srgbClr val="FF0000"/>
                </a:solidFill>
              </a:rPr>
              <a:t>Low capacity</a:t>
            </a:r>
          </a:p>
          <a:p>
            <a:pPr marL="571500" indent="-571500">
              <a:buFont typeface="Wingdings 2"/>
              <a:buChar char="T"/>
            </a:pPr>
            <a:r>
              <a:rPr lang="en-GB" sz="3600" b="1" dirty="0" smtClean="0">
                <a:solidFill>
                  <a:srgbClr val="FF0000"/>
                </a:solidFill>
              </a:rPr>
              <a:t>Used over short distances</a:t>
            </a:r>
          </a:p>
          <a:p>
            <a:pPr marL="571500" indent="-571500">
              <a:buFont typeface="Wingdings 2"/>
              <a:buChar char="T"/>
            </a:pPr>
            <a:r>
              <a:rPr lang="en-GB" sz="3600" b="1" dirty="0" smtClean="0">
                <a:solidFill>
                  <a:srgbClr val="FF0000"/>
                </a:solidFill>
              </a:rPr>
              <a:t>Thick and physically inflexible</a:t>
            </a:r>
          </a:p>
          <a:p>
            <a:pPr marL="571500" indent="-571500">
              <a:buFont typeface="Wingdings 2"/>
              <a:buChar char="T"/>
            </a:pPr>
            <a:r>
              <a:rPr lang="en-GB" sz="3600" b="1" dirty="0" smtClean="0">
                <a:solidFill>
                  <a:srgbClr val="FF0000"/>
                </a:solidFill>
              </a:rPr>
              <a:t>Susceptible to noise</a:t>
            </a:r>
          </a:p>
          <a:p>
            <a:pPr marL="571500" indent="-571500">
              <a:buFont typeface="Wingdings 2"/>
              <a:buChar char="T"/>
            </a:pPr>
            <a:endParaRPr lang="en-GB" sz="2000" b="1" dirty="0">
              <a:solidFill>
                <a:srgbClr val="FF0000"/>
              </a:solidFill>
            </a:endParaRPr>
          </a:p>
          <a:p>
            <a:pPr marL="571500" indent="-571500">
              <a:buFont typeface="Wingdings 2"/>
              <a:buChar char="T"/>
            </a:pPr>
            <a:endParaRPr lang="en-GB" sz="3600" b="1" dirty="0">
              <a:solidFill>
                <a:srgbClr val="FF0000"/>
              </a:solidFill>
            </a:endParaRPr>
          </a:p>
          <a:p>
            <a:endParaRPr lang="en-GB" sz="3600" dirty="0" smtClean="0"/>
          </a:p>
        </p:txBody>
      </p:sp>
      <p:pic>
        <p:nvPicPr>
          <p:cNvPr id="3074" name="Picture 2" descr="Product Detai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0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4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8156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FIBRE OPTIC</a:t>
            </a:r>
          </a:p>
          <a:p>
            <a:endParaRPr lang="en-GB" sz="2000" b="1" dirty="0"/>
          </a:p>
          <a:p>
            <a:r>
              <a:rPr lang="en-GB" sz="3600" dirty="0" smtClean="0"/>
              <a:t>Glass or plastic cables which use light to transmit data.</a:t>
            </a:r>
          </a:p>
          <a:p>
            <a:r>
              <a:rPr lang="en-GB" sz="3400" b="1" dirty="0" smtClean="0"/>
              <a:t>Example </a:t>
            </a:r>
            <a:r>
              <a:rPr lang="en-GB" sz="3400" b="1" dirty="0"/>
              <a:t>of use – </a:t>
            </a:r>
            <a:r>
              <a:rPr lang="en-GB" sz="3400" b="1" dirty="0" smtClean="0"/>
              <a:t>Backbone of a network</a:t>
            </a:r>
            <a:endParaRPr lang="en-GB" sz="3400" b="1" dirty="0">
              <a:solidFill>
                <a:srgbClr val="FF0000"/>
              </a:solidFill>
            </a:endParaRPr>
          </a:p>
          <a:p>
            <a:endParaRPr lang="en-GB" sz="2000" dirty="0"/>
          </a:p>
          <a:p>
            <a:pPr marL="571500" indent="-571500">
              <a:buFont typeface="Wingdings 2"/>
              <a:buChar char="R"/>
            </a:pPr>
            <a:r>
              <a:rPr lang="en-GB" sz="3600" b="1" dirty="0" smtClean="0">
                <a:solidFill>
                  <a:srgbClr val="00B050"/>
                </a:solidFill>
              </a:rPr>
              <a:t>Fast</a:t>
            </a:r>
          </a:p>
          <a:p>
            <a:pPr marL="571500" indent="-571500">
              <a:buFont typeface="Wingdings 2"/>
              <a:buChar char="R"/>
            </a:pPr>
            <a:r>
              <a:rPr lang="en-GB" sz="3600" b="1" dirty="0" smtClean="0">
                <a:solidFill>
                  <a:srgbClr val="00B050"/>
                </a:solidFill>
              </a:rPr>
              <a:t>Used over long distance</a:t>
            </a:r>
          </a:p>
          <a:p>
            <a:pPr marL="571500" indent="-571500">
              <a:buFont typeface="Wingdings 2"/>
              <a:buChar char="R"/>
            </a:pPr>
            <a:r>
              <a:rPr lang="en-GB" sz="3600" b="1" dirty="0" smtClean="0">
                <a:solidFill>
                  <a:srgbClr val="00B050"/>
                </a:solidFill>
              </a:rPr>
              <a:t>Little interference</a:t>
            </a:r>
            <a:endParaRPr lang="en-GB" sz="3600" b="1" dirty="0">
              <a:solidFill>
                <a:srgbClr val="00B050"/>
              </a:solidFill>
            </a:endParaRPr>
          </a:p>
          <a:p>
            <a:pPr marL="571500" indent="-571500">
              <a:buFont typeface="Wingdings 2"/>
              <a:buChar char="T"/>
            </a:pPr>
            <a:r>
              <a:rPr lang="en-GB" sz="3600" b="1" dirty="0" smtClean="0">
                <a:solidFill>
                  <a:srgbClr val="FF0000"/>
                </a:solidFill>
              </a:rPr>
              <a:t>Expensive</a:t>
            </a:r>
            <a:endParaRPr lang="en-GB" sz="3600" b="1" dirty="0">
              <a:solidFill>
                <a:srgbClr val="FF0000"/>
              </a:solidFill>
            </a:endParaRPr>
          </a:p>
          <a:p>
            <a:pPr marL="571500" indent="-571500">
              <a:buFont typeface="Wingdings 2"/>
              <a:buChar char="T"/>
            </a:pPr>
            <a:r>
              <a:rPr lang="en-GB" sz="3600" b="1" dirty="0" smtClean="0">
                <a:solidFill>
                  <a:srgbClr val="FF0000"/>
                </a:solidFill>
              </a:rPr>
              <a:t>Complex to install (needs a specialist)</a:t>
            </a:r>
          </a:p>
          <a:p>
            <a:endParaRPr lang="en-GB" sz="2000" b="1" dirty="0">
              <a:solidFill>
                <a:srgbClr val="FF0000"/>
              </a:solidFill>
            </a:endParaRPr>
          </a:p>
          <a:p>
            <a:endParaRPr lang="en-GB" sz="3600" b="1" dirty="0" smtClean="0"/>
          </a:p>
          <a:p>
            <a:endParaRPr lang="en-GB" sz="36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7"/>
          <a:stretch/>
        </p:blipFill>
        <p:spPr bwMode="auto">
          <a:xfrm>
            <a:off x="6475228" y="-4727"/>
            <a:ext cx="1943840" cy="1340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44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3400" dirty="0" smtClean="0"/>
              <a:t>A school has used STP to connect computers in their classroom to a network.  </a:t>
            </a:r>
            <a:endParaRPr lang="en-GB" sz="3400" dirty="0"/>
          </a:p>
          <a:p>
            <a:endParaRPr lang="en-GB" sz="3400" dirty="0" smtClean="0"/>
          </a:p>
          <a:p>
            <a:r>
              <a:rPr lang="en-GB" sz="3400" dirty="0" smtClean="0"/>
              <a:t>Give </a:t>
            </a:r>
            <a:r>
              <a:rPr lang="en-GB" sz="3400" b="1" dirty="0" smtClean="0"/>
              <a:t>two</a:t>
            </a:r>
            <a:r>
              <a:rPr lang="en-GB" sz="3400" dirty="0" smtClean="0"/>
              <a:t> reasons why they have chosen this type of cable.  (2 marks)</a:t>
            </a:r>
          </a:p>
          <a:p>
            <a:endParaRPr lang="en-GB" sz="3400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5074728" y="5031168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It is easier to make sure you have given TWO reasons if you number your answers.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lvl="1" indent="-457200">
              <a:buFont typeface="Wingdings 2"/>
              <a:buChar char="R"/>
            </a:pPr>
            <a:r>
              <a:rPr lang="en-GB" sz="3400" b="1" dirty="0" smtClean="0">
                <a:solidFill>
                  <a:srgbClr val="00B050"/>
                </a:solidFill>
              </a:rPr>
              <a:t>It is cheap</a:t>
            </a:r>
          </a:p>
          <a:p>
            <a:pPr lvl="1" indent="-457200">
              <a:buFont typeface="Wingdings 2"/>
              <a:buChar char="R"/>
            </a:pPr>
            <a:r>
              <a:rPr lang="en-GB" sz="3400" b="1" dirty="0" smtClean="0">
                <a:solidFill>
                  <a:srgbClr val="00B050"/>
                </a:solidFill>
              </a:rPr>
              <a:t>It is reliable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3400" b="1" dirty="0"/>
          </a:p>
          <a:p>
            <a:r>
              <a:rPr lang="en-GB" sz="3400" dirty="0" smtClean="0"/>
              <a:t>Match the cable type with its description.  (2 marks)</a:t>
            </a:r>
          </a:p>
          <a:p>
            <a:endParaRPr lang="en-GB" sz="3400" dirty="0" smtClean="0"/>
          </a:p>
          <a:p>
            <a:r>
              <a:rPr lang="en-GB" sz="3400" dirty="0" smtClean="0"/>
              <a:t>Fibre Optic		slow, low capacity</a:t>
            </a:r>
          </a:p>
          <a:p>
            <a:r>
              <a:rPr lang="en-GB" sz="3400" dirty="0" smtClean="0"/>
              <a:t>UTP				fast expensive</a:t>
            </a:r>
          </a:p>
          <a:p>
            <a:r>
              <a:rPr lang="en-GB" sz="3400" dirty="0" smtClean="0"/>
              <a:t>Coaxial			cheap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74728" y="5031168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In the online test you would have to click on the cable type then a description to join them with a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90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1818</TotalTime>
  <Words>299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111</cp:revision>
  <dcterms:created xsi:type="dcterms:W3CDTF">2016-01-05T10:24:39Z</dcterms:created>
  <dcterms:modified xsi:type="dcterms:W3CDTF">2017-04-04T13:19:29Z</dcterms:modified>
</cp:coreProperties>
</file>