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0" r:id="rId2"/>
    <p:sldId id="334" r:id="rId3"/>
    <p:sldId id="357" r:id="rId4"/>
    <p:sldId id="355" r:id="rId5"/>
    <p:sldId id="332" r:id="rId6"/>
    <p:sldId id="327" r:id="rId7"/>
    <p:sldId id="350" r:id="rId8"/>
    <p:sldId id="358" r:id="rId9"/>
    <p:sldId id="359" r:id="rId10"/>
    <p:sldId id="333" r:id="rId11"/>
    <p:sldId id="360" r:id="rId12"/>
    <p:sldId id="3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EMAIL PROTOCOLS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RL5XJFD6\Email-butto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44824"/>
            <a:ext cx="4125156" cy="3903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3</a:t>
            </a:r>
            <a:endParaRPr lang="en-GB" sz="3600" b="1" dirty="0"/>
          </a:p>
          <a:p>
            <a:endParaRPr lang="en-GB" sz="3600" b="1" dirty="0" smtClean="0">
              <a:solidFill>
                <a:srgbClr val="00B050"/>
              </a:solidFill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</a:rPr>
              <a:t>SMTP is a PUSH protocol because it pushes the email from the server to the client.</a:t>
            </a:r>
          </a:p>
          <a:p>
            <a:endParaRPr lang="en-GB" sz="3200" b="1" dirty="0">
              <a:solidFill>
                <a:srgbClr val="00B050"/>
              </a:solidFill>
            </a:endParaRP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4</a:t>
            </a:r>
          </a:p>
          <a:p>
            <a:endParaRPr lang="en-GB" sz="2000" b="1" dirty="0"/>
          </a:p>
          <a:p>
            <a:r>
              <a:rPr lang="en-GB" sz="3000" dirty="0" smtClean="0"/>
              <a:t>Explain the POP3 email protocol.  (2 marks)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9687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4</a:t>
            </a:r>
            <a:endParaRPr lang="en-GB" sz="3600" b="1" dirty="0"/>
          </a:p>
          <a:p>
            <a:endParaRPr lang="en-GB" sz="3600" b="1" dirty="0" smtClean="0">
              <a:solidFill>
                <a:srgbClr val="00B050"/>
              </a:solidFill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</a:rPr>
              <a:t>POP3 is a PULL protocol because it pulls the email from the server to the client when requested.</a:t>
            </a:r>
          </a:p>
          <a:p>
            <a:endParaRPr lang="en-GB" sz="3200" b="1" dirty="0">
              <a:solidFill>
                <a:srgbClr val="00B050"/>
              </a:solidFill>
            </a:endParaRP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64079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Email is known as a STORE and FORWARD system.</a:t>
            </a:r>
          </a:p>
          <a:p>
            <a:endParaRPr lang="en-GB" sz="3600" dirty="0"/>
          </a:p>
          <a:p>
            <a:r>
              <a:rPr lang="en-GB" sz="3600" dirty="0" smtClean="0"/>
              <a:t>POP3, IMAP, and SMTP are all communication protocols used when sending and receiving emails.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2708920"/>
            <a:ext cx="11521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755889" y="2708395"/>
            <a:ext cx="11521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SENDERS EMAIL SERVER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304280" y="2708920"/>
            <a:ext cx="14401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RECIPIENT’S EMAIL SERVER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804248" y="2708395"/>
            <a:ext cx="13681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RECIPIENT’S COMPUTER</a:t>
            </a:r>
            <a:endParaRPr lang="en-GB" dirty="0"/>
          </a:p>
        </p:txBody>
      </p:sp>
      <p:sp>
        <p:nvSpPr>
          <p:cNvPr id="6" name="Right Arrow 5"/>
          <p:cNvSpPr/>
          <p:nvPr/>
        </p:nvSpPr>
        <p:spPr>
          <a:xfrm>
            <a:off x="2339752" y="2996952"/>
            <a:ext cx="416137" cy="360040"/>
          </a:xfrm>
          <a:prstGeom prst="rightArrow">
            <a:avLst/>
          </a:prstGeom>
          <a:solidFill>
            <a:srgbClr val="FFC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3931339" y="2996952"/>
            <a:ext cx="416137" cy="360040"/>
          </a:xfrm>
          <a:prstGeom prst="rightArrow">
            <a:avLst/>
          </a:prstGeom>
          <a:solidFill>
            <a:srgbClr val="FFC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5744440" y="3017693"/>
            <a:ext cx="1059808" cy="360040"/>
          </a:xfrm>
          <a:prstGeom prst="rightArrow">
            <a:avLst/>
          </a:prstGeom>
          <a:solidFill>
            <a:srgbClr val="FFC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619672" y="1484784"/>
            <a:ext cx="3600400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SMTP is typically used to send message from a home computer to a server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44440" y="1268760"/>
            <a:ext cx="2427960" cy="12961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POP3 takes the email from the server and delivers it to the recipient’s computer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96989" y="3933056"/>
            <a:ext cx="3600400" cy="86409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IMAP keeps the email on the server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8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USEFUL FACTS</a:t>
            </a:r>
          </a:p>
          <a:p>
            <a:pPr algn="ctr"/>
            <a:endParaRPr lang="en-GB" sz="2000" b="1" dirty="0"/>
          </a:p>
          <a:p>
            <a:r>
              <a:rPr lang="en-GB" sz="3000" dirty="0" smtClean="0"/>
              <a:t>A protocol allows different software and devices to communicate so you can send an email on a computer and it is received on a phone or tablet.</a:t>
            </a:r>
            <a:endParaRPr lang="en-GB" sz="3000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039100"/>
              </p:ext>
            </p:extLst>
          </p:nvPr>
        </p:nvGraphicFramePr>
        <p:xfrm>
          <a:off x="827584" y="3068960"/>
          <a:ext cx="7357573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27"/>
                <a:gridCol w="3344351"/>
                <a:gridCol w="3121395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SMTP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Simple Mail Transfer Protocol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PUSH</a:t>
                      </a:r>
                      <a:r>
                        <a:rPr lang="en-GB" sz="2400" dirty="0" smtClean="0"/>
                        <a:t> – pushes the mail</a:t>
                      </a:r>
                      <a:r>
                        <a:rPr lang="en-GB" sz="2400" baseline="0" dirty="0" smtClean="0"/>
                        <a:t> from the server to the client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POP3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Post Office Protocol</a:t>
                      </a:r>
                      <a:r>
                        <a:rPr lang="en-GB" sz="2400" baseline="0" dirty="0" smtClean="0"/>
                        <a:t> 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PULL</a:t>
                      </a:r>
                      <a:r>
                        <a:rPr lang="en-GB" sz="2400" dirty="0" smtClean="0"/>
                        <a:t> – pulls the mail from the server to the client </a:t>
                      </a:r>
                      <a:r>
                        <a:rPr lang="en-GB" sz="2400" b="1" dirty="0" smtClean="0"/>
                        <a:t>when requested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IMAP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Internet Message</a:t>
                      </a:r>
                      <a:r>
                        <a:rPr lang="en-GB" sz="2400" baseline="0" dirty="0" smtClean="0"/>
                        <a:t> Access Protocol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Used for </a:t>
                      </a:r>
                      <a:r>
                        <a:rPr lang="en-GB" sz="2400" b="1" dirty="0" smtClean="0"/>
                        <a:t>webmail</a:t>
                      </a:r>
                      <a:endParaRPr lang="en-GB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9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Explain the ‘store and forward’ system.  </a:t>
            </a:r>
          </a:p>
          <a:p>
            <a:r>
              <a:rPr lang="en-GB" sz="3400" dirty="0" smtClean="0"/>
              <a:t>(2 marks)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3693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Email is sent by the sender client to the email server.  It is ‘stored’ there until the recipient client requests access and then the email is ‘forwarded’ to their computer.</a:t>
            </a:r>
            <a:endParaRPr lang="en-GB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  <a:p>
            <a:endParaRPr lang="en-GB" sz="2000" b="1" dirty="0"/>
          </a:p>
          <a:p>
            <a:r>
              <a:rPr lang="en-GB" sz="3000" dirty="0" smtClean="0"/>
              <a:t>Select the most appropriate </a:t>
            </a:r>
          </a:p>
          <a:p>
            <a:r>
              <a:rPr lang="en-GB" sz="3000" dirty="0" smtClean="0"/>
              <a:t>word or phrase for each </a:t>
            </a:r>
          </a:p>
          <a:p>
            <a:r>
              <a:rPr lang="en-GB" sz="3000" dirty="0" smtClean="0"/>
              <a:t>statement.  (3 marks)</a:t>
            </a:r>
          </a:p>
          <a:p>
            <a:endParaRPr lang="en-GB" sz="3000" dirty="0"/>
          </a:p>
          <a:p>
            <a:r>
              <a:rPr lang="en-GB" sz="3000" dirty="0" smtClean="0"/>
              <a:t>IMAP is the email protocol used in </a:t>
            </a:r>
            <a:r>
              <a:rPr lang="en-GB" sz="3000" b="1" dirty="0" smtClean="0"/>
              <a:t>forums</a:t>
            </a:r>
            <a:r>
              <a:rPr lang="en-GB" sz="3000" dirty="0" smtClean="0"/>
              <a:t>/</a:t>
            </a:r>
            <a:r>
              <a:rPr lang="en-GB" sz="3000" b="1" dirty="0" smtClean="0"/>
              <a:t>webmail</a:t>
            </a:r>
            <a:r>
              <a:rPr lang="en-GB" sz="3000" dirty="0" smtClean="0"/>
              <a:t>/</a:t>
            </a:r>
            <a:r>
              <a:rPr lang="en-GB" sz="3000" b="1" dirty="0" smtClean="0"/>
              <a:t>instant messaging</a:t>
            </a:r>
            <a:r>
              <a:rPr lang="en-GB" sz="3000" dirty="0" smtClean="0"/>
              <a:t>.</a:t>
            </a:r>
          </a:p>
          <a:p>
            <a:endParaRPr lang="en-GB" sz="3000" dirty="0"/>
          </a:p>
          <a:p>
            <a:r>
              <a:rPr lang="en-GB" sz="3000" dirty="0" smtClean="0"/>
              <a:t>The advantage of this system is that it can be accessed anywhere </a:t>
            </a:r>
            <a:r>
              <a:rPr lang="en-GB" sz="3000" b="1" dirty="0" smtClean="0"/>
              <a:t>where there is an internet connection</a:t>
            </a:r>
            <a:r>
              <a:rPr lang="en-GB" sz="3000" dirty="0" smtClean="0"/>
              <a:t>/</a:t>
            </a:r>
            <a:r>
              <a:rPr lang="en-GB" sz="3000" b="1" dirty="0" smtClean="0"/>
              <a:t>in the UK</a:t>
            </a:r>
            <a:r>
              <a:rPr lang="en-GB" sz="3000" dirty="0" smtClean="0"/>
              <a:t>/</a:t>
            </a:r>
            <a:r>
              <a:rPr lang="en-GB" sz="3000" b="1" dirty="0" smtClean="0"/>
              <a:t>in the world.</a:t>
            </a:r>
          </a:p>
          <a:p>
            <a:endParaRPr lang="en-GB" sz="3000" dirty="0"/>
          </a:p>
          <a:p>
            <a:r>
              <a:rPr lang="en-GB" sz="3000" dirty="0" smtClean="0"/>
              <a:t>It relies on the uptime of </a:t>
            </a:r>
            <a:r>
              <a:rPr lang="en-GB" sz="3000" b="1" dirty="0" smtClean="0"/>
              <a:t>the host company/the device manufacturer/the search engine.</a:t>
            </a:r>
          </a:p>
          <a:p>
            <a:endParaRPr lang="en-GB" sz="34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5495490" y="116632"/>
            <a:ext cx="2959513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You need to select one answer from the three options in each statement.  In the onscreen test this would appear as a drop-down menu.</a:t>
            </a:r>
          </a:p>
        </p:txBody>
      </p:sp>
    </p:spTree>
    <p:extLst>
      <p:ext uri="{BB962C8B-B14F-4D97-AF65-F5344CB8AC3E}">
        <p14:creationId xmlns:p14="http://schemas.microsoft.com/office/powerpoint/2010/main" val="15934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Model Answer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3000" dirty="0" smtClean="0"/>
              <a:t>IMAP is the email protocol used in </a:t>
            </a:r>
            <a:r>
              <a:rPr lang="en-GB" sz="3000" b="1" dirty="0" smtClean="0"/>
              <a:t>forums</a:t>
            </a:r>
            <a:r>
              <a:rPr lang="en-GB" sz="3000" dirty="0" smtClean="0"/>
              <a:t>/</a:t>
            </a:r>
            <a:r>
              <a:rPr lang="en-GB" sz="3000" b="1" dirty="0" smtClean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000" b="1" dirty="0" smtClean="0">
                <a:solidFill>
                  <a:srgbClr val="00B050"/>
                </a:solidFill>
              </a:rPr>
              <a:t>webmail</a:t>
            </a:r>
            <a:r>
              <a:rPr lang="en-GB" sz="3000" dirty="0" smtClean="0"/>
              <a:t>/</a:t>
            </a:r>
            <a:r>
              <a:rPr lang="en-GB" sz="3000" b="1" dirty="0" smtClean="0"/>
              <a:t>instant messaging</a:t>
            </a:r>
            <a:r>
              <a:rPr lang="en-GB" sz="3000" dirty="0" smtClean="0"/>
              <a:t>.</a:t>
            </a:r>
          </a:p>
          <a:p>
            <a:endParaRPr lang="en-GB" sz="3000" dirty="0"/>
          </a:p>
          <a:p>
            <a:r>
              <a:rPr lang="en-GB" sz="3000" dirty="0" smtClean="0"/>
              <a:t>The advantage of this system is that it can be accessed anywhere </a:t>
            </a:r>
            <a:r>
              <a:rPr lang="en-GB" sz="30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where there is an internet connection</a:t>
            </a:r>
            <a:r>
              <a:rPr lang="en-GB" sz="3000" dirty="0" smtClean="0"/>
              <a:t>/</a:t>
            </a:r>
            <a:r>
              <a:rPr lang="en-GB" sz="3000" b="1" dirty="0" smtClean="0"/>
              <a:t>in</a:t>
            </a:r>
            <a:r>
              <a:rPr lang="en-GB" sz="3000" b="1" dirty="0" smtClean="0">
                <a:solidFill>
                  <a:srgbClr val="00B050"/>
                </a:solidFill>
              </a:rPr>
              <a:t> </a:t>
            </a:r>
            <a:r>
              <a:rPr lang="en-GB" sz="3000" b="1" dirty="0" smtClean="0"/>
              <a:t>the UK</a:t>
            </a:r>
            <a:r>
              <a:rPr lang="en-GB" sz="3000" dirty="0" smtClean="0"/>
              <a:t>/</a:t>
            </a:r>
            <a:r>
              <a:rPr lang="en-GB" sz="3000" b="1" dirty="0" smtClean="0"/>
              <a:t>in the world.</a:t>
            </a:r>
          </a:p>
          <a:p>
            <a:endParaRPr lang="en-GB" sz="3000" dirty="0"/>
          </a:p>
          <a:p>
            <a:r>
              <a:rPr lang="en-GB" sz="3000" dirty="0" smtClean="0"/>
              <a:t>It relies on the uptime of </a:t>
            </a:r>
            <a:r>
              <a:rPr lang="en-GB" sz="30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the host company</a:t>
            </a:r>
            <a:r>
              <a:rPr lang="en-GB" sz="3000" b="1" dirty="0" smtClean="0"/>
              <a:t>/the</a:t>
            </a:r>
            <a:r>
              <a:rPr lang="en-GB" sz="3000" b="1" dirty="0" smtClean="0">
                <a:solidFill>
                  <a:srgbClr val="00B050"/>
                </a:solidFill>
              </a:rPr>
              <a:t> </a:t>
            </a:r>
            <a:r>
              <a:rPr lang="en-GB" sz="3000" b="1" dirty="0" smtClean="0"/>
              <a:t>device manufacturer/the search engine.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218827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3</a:t>
            </a:r>
          </a:p>
          <a:p>
            <a:endParaRPr lang="en-GB" sz="2000" b="1" dirty="0"/>
          </a:p>
          <a:p>
            <a:r>
              <a:rPr lang="en-GB" sz="3000" dirty="0" smtClean="0"/>
              <a:t>Explain the SMTP email protocol.  (2 marks)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5265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1485</TotalTime>
  <Words>418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95</cp:revision>
  <dcterms:created xsi:type="dcterms:W3CDTF">2016-01-05T10:24:39Z</dcterms:created>
  <dcterms:modified xsi:type="dcterms:W3CDTF">2017-04-04T13:21:38Z</dcterms:modified>
</cp:coreProperties>
</file>