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0" r:id="rId2"/>
    <p:sldId id="334" r:id="rId3"/>
    <p:sldId id="344" r:id="rId4"/>
    <p:sldId id="346" r:id="rId5"/>
    <p:sldId id="345" r:id="rId6"/>
    <p:sldId id="347" r:id="rId7"/>
    <p:sldId id="332" r:id="rId8"/>
    <p:sldId id="327" r:id="rId9"/>
    <p:sldId id="325" r:id="rId10"/>
    <p:sldId id="33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HTML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1S9BQ7CH\belajar_html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16832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  <a:p>
            <a:endParaRPr lang="en-GB" sz="3600" b="1" dirty="0"/>
          </a:p>
          <a:p>
            <a:pPr marL="1028700" lvl="1" indent="-571500">
              <a:buFont typeface="Wingdings" pitchFamily="2" charset="2"/>
              <a:buChar char="ü"/>
            </a:pPr>
            <a:r>
              <a:rPr lang="en-GB" sz="3600" b="1" dirty="0">
                <a:solidFill>
                  <a:srgbClr val="00B050"/>
                </a:solidFill>
              </a:rPr>
              <a:t>&lt;a </a:t>
            </a:r>
            <a:r>
              <a:rPr lang="en-GB" sz="3600" b="1" dirty="0" err="1" smtClean="0">
                <a:solidFill>
                  <a:srgbClr val="00B050"/>
                </a:solidFill>
              </a:rPr>
              <a:t>href</a:t>
            </a:r>
            <a:r>
              <a:rPr lang="en-GB" sz="3600" b="1" dirty="0" smtClean="0">
                <a:solidFill>
                  <a:srgbClr val="00B050"/>
                </a:solidFill>
              </a:rPr>
              <a:t>=“http</a:t>
            </a:r>
            <a:r>
              <a:rPr lang="en-GB" sz="3600" b="1" dirty="0">
                <a:solidFill>
                  <a:srgbClr val="00B050"/>
                </a:solidFill>
              </a:rPr>
              <a:t>://www.penguins.</a:t>
            </a:r>
          </a:p>
          <a:p>
            <a:r>
              <a:rPr lang="en-GB" sz="3600" b="1" dirty="0">
                <a:solidFill>
                  <a:srgbClr val="00B050"/>
                </a:solidFill>
              </a:rPr>
              <a:t>	com</a:t>
            </a:r>
            <a:r>
              <a:rPr lang="en-GB" sz="3600" b="1" dirty="0" smtClean="0">
                <a:solidFill>
                  <a:srgbClr val="00B050"/>
                </a:solidFill>
              </a:rPr>
              <a:t>/”&gt;&lt;</a:t>
            </a:r>
            <a:r>
              <a:rPr lang="en-GB" sz="3600" b="1" dirty="0" err="1" smtClean="0">
                <a:solidFill>
                  <a:srgbClr val="00B050"/>
                </a:solidFill>
              </a:rPr>
              <a:t>img</a:t>
            </a:r>
            <a:r>
              <a:rPr lang="en-GB" sz="3600" b="1" dirty="0" smtClean="0">
                <a:solidFill>
                  <a:srgbClr val="00B050"/>
                </a:solidFill>
              </a:rPr>
              <a:t>=“penguins.jpg”&gt;&lt;/</a:t>
            </a:r>
            <a:r>
              <a:rPr lang="en-GB" sz="3600" b="1" dirty="0">
                <a:solidFill>
                  <a:srgbClr val="00B050"/>
                </a:solidFill>
              </a:rPr>
              <a:t>a&gt;</a:t>
            </a:r>
          </a:p>
          <a:p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HTML (</a:t>
            </a:r>
            <a:r>
              <a:rPr lang="en-GB" sz="3600" b="1" dirty="0" err="1" smtClean="0"/>
              <a:t>H</a:t>
            </a:r>
            <a:r>
              <a:rPr lang="en-GB" sz="3600" dirty="0" err="1" smtClean="0"/>
              <a:t>yper</a:t>
            </a:r>
            <a:r>
              <a:rPr lang="en-GB" sz="3600" b="1" dirty="0" err="1" smtClean="0"/>
              <a:t>T</a:t>
            </a:r>
            <a:r>
              <a:rPr lang="en-GB" sz="3600" dirty="0" err="1" smtClean="0"/>
              <a:t>ext</a:t>
            </a:r>
            <a:r>
              <a:rPr lang="en-GB" sz="3600" dirty="0" smtClean="0"/>
              <a:t> </a:t>
            </a:r>
            <a:r>
              <a:rPr lang="en-GB" sz="3600" b="1" dirty="0" err="1" smtClean="0"/>
              <a:t>M</a:t>
            </a:r>
            <a:r>
              <a:rPr lang="en-GB" sz="3600" dirty="0" err="1" smtClean="0"/>
              <a:t>arkup</a:t>
            </a:r>
            <a:r>
              <a:rPr lang="en-GB" sz="3600" dirty="0" smtClean="0"/>
              <a:t> </a:t>
            </a:r>
            <a:r>
              <a:rPr lang="en-GB" sz="3600" b="1" dirty="0" smtClean="0"/>
              <a:t>L</a:t>
            </a:r>
            <a:r>
              <a:rPr lang="en-GB" sz="3600" dirty="0" smtClean="0"/>
              <a:t>anguage) is the language used to create webpages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HTML TAGS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600" dirty="0" smtClean="0"/>
              <a:t>HTML is made up of tags.  Most of them are in pairs.  Pairs of tags are called HTML ELEMENTS.</a:t>
            </a:r>
          </a:p>
          <a:p>
            <a:endParaRPr lang="en-GB" sz="3600" dirty="0"/>
          </a:p>
          <a:p>
            <a:r>
              <a:rPr lang="en-GB" sz="3600" dirty="0" smtClean="0"/>
              <a:t>The open tag is written between triangular brackets </a:t>
            </a:r>
            <a:r>
              <a:rPr lang="en-GB" sz="3600" dirty="0" smtClean="0">
                <a:solidFill>
                  <a:srgbClr val="00B050"/>
                </a:solidFill>
              </a:rPr>
              <a:t>&lt; &gt;.</a:t>
            </a:r>
          </a:p>
          <a:p>
            <a:endParaRPr lang="en-GB" sz="3600" dirty="0" smtClean="0"/>
          </a:p>
          <a:p>
            <a:r>
              <a:rPr lang="en-GB" sz="3600" dirty="0" smtClean="0"/>
              <a:t>Most tags also have a close tag, which is the same as an open tag but included a forward slash e.g. &lt;n&gt;text&lt;/b&gt;</a:t>
            </a:r>
          </a:p>
        </p:txBody>
      </p:sp>
    </p:spTree>
    <p:extLst>
      <p:ext uri="{BB962C8B-B14F-4D97-AF65-F5344CB8AC3E}">
        <p14:creationId xmlns:p14="http://schemas.microsoft.com/office/powerpoint/2010/main" val="149918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endParaRPr lang="en-GB" sz="3600" dirty="0" smtClean="0"/>
          </a:p>
          <a:p>
            <a:endParaRPr lang="en-GB" sz="3600" dirty="0"/>
          </a:p>
          <a:p>
            <a:endParaRPr lang="en-GB" sz="3600" dirty="0" smtClean="0"/>
          </a:p>
          <a:p>
            <a:endParaRPr lang="en-GB" sz="3600" dirty="0"/>
          </a:p>
          <a:p>
            <a:endParaRPr lang="en-GB" sz="3600" dirty="0" smtClean="0"/>
          </a:p>
          <a:p>
            <a:endParaRPr lang="en-GB" sz="3600" dirty="0"/>
          </a:p>
          <a:p>
            <a:endParaRPr lang="en-GB" sz="3600" dirty="0" smtClean="0"/>
          </a:p>
          <a:p>
            <a:r>
              <a:rPr lang="en-GB" sz="3600" dirty="0" smtClean="0"/>
              <a:t>You do not need to memorise these tags for your assessment but you should know how to apply them to achieve a certain task.</a:t>
            </a:r>
          </a:p>
          <a:p>
            <a:endParaRPr lang="en-GB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816201"/>
              </p:ext>
            </p:extLst>
          </p:nvPr>
        </p:nvGraphicFramePr>
        <p:xfrm>
          <a:off x="1403648" y="188640"/>
          <a:ext cx="60960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2800" dirty="0" smtClean="0"/>
                        <a:t>SOME EXAMPLES OF HTML TAGS</a:t>
                      </a:r>
                      <a:endParaRPr lang="en-GB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&lt;b&gt;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bold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&lt;i&gt;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italic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&lt;p&gt;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paragraph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</a:t>
                      </a:r>
                      <a:r>
                        <a:rPr lang="en-GB" sz="2800" dirty="0" err="1" smtClean="0"/>
                        <a:t>img</a:t>
                      </a:r>
                      <a:r>
                        <a:rPr lang="en-GB" sz="2800" dirty="0" smtClean="0"/>
                        <a:t>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image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&lt;a </a:t>
                      </a:r>
                      <a:r>
                        <a:rPr lang="en-GB" sz="2800" dirty="0" err="1" smtClean="0"/>
                        <a:t>href</a:t>
                      </a:r>
                      <a:r>
                        <a:rPr lang="en-GB" sz="2800" dirty="0" smtClean="0"/>
                        <a:t>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hyperlink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&lt;li&gt;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list</a:t>
                      </a:r>
                      <a:endParaRPr lang="en-GB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&lt;</a:t>
                      </a:r>
                      <a:r>
                        <a:rPr lang="en-GB" sz="2800" dirty="0" err="1" smtClean="0"/>
                        <a:t>ul</a:t>
                      </a:r>
                      <a:r>
                        <a:rPr lang="en-GB" sz="2800" dirty="0" smtClean="0"/>
                        <a:t>&gt;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bullet</a:t>
                      </a:r>
                      <a:endParaRPr lang="en-GB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56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AN EXAMPLE OF HTML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2800" dirty="0" smtClean="0"/>
              <a:t>Here is a section of HTML from a webpage.  The image shows you how it would be displayed:</a:t>
            </a:r>
          </a:p>
          <a:p>
            <a:endParaRPr lang="en-GB" sz="2800" dirty="0" smtClean="0"/>
          </a:p>
          <a:p>
            <a:r>
              <a:rPr lang="en-GB" sz="2800" dirty="0" smtClean="0"/>
              <a:t>&lt;html&gt;</a:t>
            </a:r>
          </a:p>
          <a:p>
            <a:r>
              <a:rPr lang="en-GB" sz="2800" dirty="0" smtClean="0"/>
              <a:t>&lt;body&gt;</a:t>
            </a:r>
          </a:p>
          <a:p>
            <a:r>
              <a:rPr lang="en-GB" sz="2800" dirty="0" smtClean="0"/>
              <a:t>&lt;font size=“11”&gt;&lt;b&gt;Welcome&lt;/b&gt;to my page&lt;/font&gt;</a:t>
            </a:r>
          </a:p>
          <a:p>
            <a:r>
              <a:rPr lang="en-GB" sz="2800" dirty="0" smtClean="0"/>
              <a:t>&lt;p&gt;I go to&lt;</a:t>
            </a:r>
            <a:r>
              <a:rPr lang="en-GB" sz="2800" dirty="0" err="1" smtClean="0"/>
              <a:t>ahref</a:t>
            </a:r>
            <a:r>
              <a:rPr lang="en-GB" sz="2800" dirty="0" smtClean="0"/>
              <a:t>=http://www.glenview.ac.uk&gt;Glen View High School&lt;/a&gt;&lt;/p&gt;</a:t>
            </a:r>
          </a:p>
          <a:p>
            <a:r>
              <a:rPr lang="en-GB" sz="2800" dirty="0" smtClean="0"/>
              <a:t>&lt;p&gt;&lt;</a:t>
            </a:r>
            <a:r>
              <a:rPr lang="en-GB" sz="2800" dirty="0" err="1" smtClean="0"/>
              <a:t>img</a:t>
            </a:r>
            <a:r>
              <a:rPr lang="en-GB" sz="2800" dirty="0" smtClean="0"/>
              <a:t> </a:t>
            </a:r>
            <a:r>
              <a:rPr lang="en-GB" sz="2800" dirty="0" err="1" smtClean="0"/>
              <a:t>src</a:t>
            </a:r>
            <a:r>
              <a:rPr lang="en-GB" sz="2800" dirty="0" smtClean="0"/>
              <a:t>=“football.jpg”&gt;My Hobby is football.&lt;/p&gt;</a:t>
            </a:r>
          </a:p>
          <a:p>
            <a:r>
              <a:rPr lang="en-GB" sz="2800" dirty="0" smtClean="0"/>
              <a:t>&lt;/body&gt;</a:t>
            </a:r>
          </a:p>
          <a:p>
            <a:r>
              <a:rPr lang="en-GB" sz="2800" dirty="0" smtClean="0"/>
              <a:t>&lt;/html&gt;</a:t>
            </a:r>
          </a:p>
          <a:p>
            <a:endParaRPr lang="en-GB" sz="3600" dirty="0" smtClean="0"/>
          </a:p>
        </p:txBody>
      </p:sp>
      <p:sp>
        <p:nvSpPr>
          <p:cNvPr id="3" name="AutoShape 8" descr="Image result for google chrome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47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 smtClean="0"/>
          </a:p>
          <a:p>
            <a:r>
              <a:rPr lang="en-GB" sz="2800" dirty="0" smtClean="0"/>
              <a:t>The image shows you how it would be displayed:</a:t>
            </a:r>
          </a:p>
          <a:p>
            <a:endParaRPr lang="en-GB" sz="2800" dirty="0" smtClean="0"/>
          </a:p>
          <a:p>
            <a:endParaRPr lang="en-GB" sz="3600" dirty="0" smtClean="0"/>
          </a:p>
        </p:txBody>
      </p:sp>
      <p:sp>
        <p:nvSpPr>
          <p:cNvPr id="3" name="AutoShape 8" descr="Image result for google chrome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5656" y="1556792"/>
            <a:ext cx="5904656" cy="42484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0" name="Picture 2" descr="C:\Users\debbie.smith.WHS.010\AppData\Local\Microsoft\Windows\Temporary Internet Files\Content.IE5\0P8QMFDF\footballA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89040"/>
            <a:ext cx="1763594" cy="17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94776" y="2276872"/>
            <a:ext cx="29352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Welcome to my page</a:t>
            </a:r>
          </a:p>
          <a:p>
            <a:endParaRPr lang="en-GB" dirty="0"/>
          </a:p>
          <a:p>
            <a:r>
              <a:rPr lang="en-GB" dirty="0" smtClean="0"/>
              <a:t>I go to </a:t>
            </a:r>
            <a:r>
              <a:rPr lang="en-GB" dirty="0" smtClean="0">
                <a:solidFill>
                  <a:srgbClr val="002060"/>
                </a:solidFill>
              </a:rPr>
              <a:t>Glen View High School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7901" y="4575772"/>
            <a:ext cx="2159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My hobby is football.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8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Write the HTML to create a hyperlink to www.penguins.com where the user would click on the text “Click here to see more penguins”.  (2 marks)</a:t>
            </a:r>
          </a:p>
          <a:p>
            <a:endParaRPr lang="en-GB" sz="34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5181600" y="4445496"/>
            <a:ext cx="2959513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BE CAREFUL!</a:t>
            </a:r>
          </a:p>
          <a:p>
            <a:pPr algn="ctr"/>
            <a:r>
              <a:rPr lang="en-GB" dirty="0" smtClean="0"/>
              <a:t>Every character will be important!</a:t>
            </a:r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3693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Answer 1</a:t>
            </a:r>
            <a:endParaRPr lang="en-GB" sz="3600" b="1" dirty="0"/>
          </a:p>
          <a:p>
            <a:endParaRPr lang="en-GB" sz="3600" b="1" dirty="0" smtClean="0"/>
          </a:p>
          <a:p>
            <a:pPr marL="1028700" lvl="1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&lt;a </a:t>
            </a:r>
            <a:r>
              <a:rPr lang="en-GB" sz="3600" b="1" dirty="0" err="1" smtClean="0">
                <a:solidFill>
                  <a:srgbClr val="00B050"/>
                </a:solidFill>
              </a:rPr>
              <a:t>href</a:t>
            </a:r>
            <a:r>
              <a:rPr lang="en-GB" sz="3600" b="1" dirty="0" smtClean="0">
                <a:solidFill>
                  <a:srgbClr val="00B050"/>
                </a:solidFill>
              </a:rPr>
              <a:t>=“http://www.penguins.</a:t>
            </a:r>
          </a:p>
          <a:p>
            <a:r>
              <a:rPr lang="en-GB" sz="3600" b="1" dirty="0" smtClean="0">
                <a:solidFill>
                  <a:srgbClr val="00B050"/>
                </a:solidFill>
              </a:rPr>
              <a:t>	com/”&gt;Click here to see more 	penguins&lt;/a&gt;</a:t>
            </a: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600" b="1" dirty="0"/>
          </a:p>
          <a:p>
            <a:r>
              <a:rPr lang="en-GB" sz="3600" dirty="0" smtClean="0"/>
              <a:t>Write the HTML to create a hyperlink to penguins.com where the user would click on the image below called penguins.jpg.   (3 marks)</a:t>
            </a:r>
          </a:p>
          <a:p>
            <a:endParaRPr lang="en-GB" sz="3600" b="1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5029200" y="4293096"/>
            <a:ext cx="2959513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</a:t>
            </a:r>
            <a:r>
              <a:rPr lang="en-GB" b="1" dirty="0" smtClean="0"/>
              <a:t>BE CAREFUL!</a:t>
            </a:r>
          </a:p>
          <a:p>
            <a:pPr algn="ctr"/>
            <a:r>
              <a:rPr lang="en-GB" b="1" dirty="0" smtClean="0"/>
              <a:t>Every character will be important!</a:t>
            </a:r>
          </a:p>
        </p:txBody>
      </p:sp>
      <p:pic>
        <p:nvPicPr>
          <p:cNvPr id="3074" name="Picture 2" descr="C:\Users\debbie.smith.WHS.010\AppData\Local\Microsoft\Windows\Temporary Internet Files\Content.IE5\331S2C2L\Pengui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86708"/>
            <a:ext cx="2426018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3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1350</TotalTime>
  <Words>344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84</cp:revision>
  <dcterms:created xsi:type="dcterms:W3CDTF">2016-01-05T10:24:39Z</dcterms:created>
  <dcterms:modified xsi:type="dcterms:W3CDTF">2017-04-04T13:14:38Z</dcterms:modified>
</cp:coreProperties>
</file>