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0" r:id="rId2"/>
    <p:sldId id="343" r:id="rId3"/>
    <p:sldId id="334" r:id="rId4"/>
    <p:sldId id="344" r:id="rId5"/>
    <p:sldId id="345" r:id="rId6"/>
    <p:sldId id="325" r:id="rId7"/>
    <p:sldId id="327" r:id="rId8"/>
    <p:sldId id="332" r:id="rId9"/>
    <p:sldId id="33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4EE2F-A298-4FF0-83D3-4F83F1C1FD86}" type="datetimeFigureOut">
              <a:rPr lang="en-GB" smtClean="0"/>
              <a:t>04/04/2017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919FA-B243-4543-882A-1ECC29B8E346}" type="slidenum">
              <a:rPr lang="en-GB" smtClean="0"/>
              <a:t>‹#›</a:t>
            </a:fld>
            <a:endParaRPr lang="en-GB"/>
          </a:p>
        </p:txBody>
      </p:sp>
    </p:spTree>
    <p:extLst>
      <p:ext uri="{BB962C8B-B14F-4D97-AF65-F5344CB8AC3E}">
        <p14:creationId xmlns:p14="http://schemas.microsoft.com/office/powerpoint/2010/main" val="65336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2" y="764704"/>
            <a:ext cx="8460432" cy="707886"/>
          </a:xfrm>
          <a:prstGeom prst="rect">
            <a:avLst/>
          </a:prstGeom>
        </p:spPr>
        <p:txBody>
          <a:bodyPr wrap="square">
            <a:spAutoFit/>
          </a:bodyPr>
          <a:lstStyle/>
          <a:p>
            <a:pPr algn="ctr"/>
            <a:r>
              <a:rPr lang="en-GB" sz="4000" b="1" dirty="0" smtClean="0"/>
              <a:t>WORLD WIDE WEB</a:t>
            </a:r>
            <a:endParaRPr lang="en-GB" sz="4000" b="1" dirty="0"/>
          </a:p>
        </p:txBody>
      </p:sp>
      <p:sp>
        <p:nvSpPr>
          <p:cNvPr id="3" name="AutoShape 2" descr="Connect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2" descr="C:\Users\debbie.smith.WHS.010\AppData\Local\Microsoft\Windows\Temporary Internet Files\Content.IE5\331S2C2L\Worldwide%20Web[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2132856"/>
            <a:ext cx="2707927" cy="3014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2472" y="2027410"/>
            <a:ext cx="187220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WEB SERVER</a:t>
            </a:r>
            <a:endParaRPr lang="en-GB" dirty="0"/>
          </a:p>
        </p:txBody>
      </p:sp>
      <p:sp>
        <p:nvSpPr>
          <p:cNvPr id="8" name="Rectangle 7"/>
          <p:cNvSpPr/>
          <p:nvPr/>
        </p:nvSpPr>
        <p:spPr>
          <a:xfrm>
            <a:off x="6311860" y="1941298"/>
            <a:ext cx="187220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CLIENT</a:t>
            </a:r>
            <a:endParaRPr lang="en-GB" dirty="0"/>
          </a:p>
        </p:txBody>
      </p:sp>
      <p:pic>
        <p:nvPicPr>
          <p:cNvPr id="2050" name="Picture 2" descr="C:\Users\debbie.smith.WHS.010\AppData\Local\Microsoft\Windows\Temporary Internet Files\Content.IE5\F5559D4J\large-pale-server-66.6-2944[1].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9672" y="709527"/>
            <a:ext cx="1260120" cy="1209715"/>
          </a:xfrm>
          <a:prstGeom prst="rect">
            <a:avLst/>
          </a:prstGeom>
          <a:noFill/>
          <a:extLst>
            <a:ext uri="{909E8E84-426E-40DD-AFC4-6F175D3DCCD1}">
              <a14:hiddenFill xmlns:a14="http://schemas.microsoft.com/office/drawing/2010/main">
                <a:solidFill>
                  <a:srgbClr val="FFFFFF"/>
                </a:solidFill>
              </a14:hiddenFill>
            </a:ext>
          </a:extLst>
        </p:spPr>
      </p:pic>
      <p:sp>
        <p:nvSpPr>
          <p:cNvPr id="13" name="Right Arrow 12"/>
          <p:cNvSpPr/>
          <p:nvPr/>
        </p:nvSpPr>
        <p:spPr>
          <a:xfrm>
            <a:off x="2736628" y="1050571"/>
            <a:ext cx="936104" cy="527628"/>
          </a:xfrm>
          <a:prstGeom prst="rightArrow">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2" name="Picture 4" descr="C:\Users\debbie.smith.WHS.010\AppData\Local\Microsoft\Windows\Temporary Internet Files\Content.IE5\95Z19M8Z\large-MacBook-Laptop-66.6-1915[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0232" y="855954"/>
            <a:ext cx="1175464" cy="91686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debbie.smith.WHS.010\AppData\Local\Microsoft\Windows\Temporary Internet Files\Content.IE5\95Z19M8Z\rgtaylor-csc-net-wan-cloud[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17548" y="791857"/>
            <a:ext cx="1296144" cy="838263"/>
          </a:xfrm>
          <a:prstGeom prst="rect">
            <a:avLst/>
          </a:prstGeom>
          <a:noFill/>
          <a:extLst>
            <a:ext uri="{909E8E84-426E-40DD-AFC4-6F175D3DCCD1}">
              <a14:hiddenFill xmlns:a14="http://schemas.microsoft.com/office/drawing/2010/main">
                <a:solidFill>
                  <a:srgbClr val="FFFFFF"/>
                </a:solidFill>
              </a14:hiddenFill>
            </a:ext>
          </a:extLst>
        </p:spPr>
      </p:pic>
      <p:sp>
        <p:nvSpPr>
          <p:cNvPr id="25" name="Right Arrow 24"/>
          <p:cNvSpPr/>
          <p:nvPr/>
        </p:nvSpPr>
        <p:spPr>
          <a:xfrm>
            <a:off x="4037520" y="3710763"/>
            <a:ext cx="936104" cy="527628"/>
          </a:xfrm>
          <a:prstGeom prst="rightArrow">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4025316" y="1101665"/>
            <a:ext cx="940257" cy="369332"/>
          </a:xfrm>
          <a:prstGeom prst="rect">
            <a:avLst/>
          </a:prstGeom>
          <a:noFill/>
        </p:spPr>
        <p:txBody>
          <a:bodyPr wrap="none" rtlCol="0">
            <a:spAutoFit/>
          </a:bodyPr>
          <a:lstStyle/>
          <a:p>
            <a:r>
              <a:rPr lang="en-GB" dirty="0" smtClean="0"/>
              <a:t>Internet</a:t>
            </a:r>
            <a:endParaRPr lang="en-GB" dirty="0"/>
          </a:p>
        </p:txBody>
      </p:sp>
      <p:sp>
        <p:nvSpPr>
          <p:cNvPr id="27" name="Rectangle 26"/>
          <p:cNvSpPr/>
          <p:nvPr/>
        </p:nvSpPr>
        <p:spPr>
          <a:xfrm>
            <a:off x="971600" y="5446555"/>
            <a:ext cx="244827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ORIGINAL WEB PAGE</a:t>
            </a:r>
            <a:endParaRPr lang="en-GB" dirty="0"/>
          </a:p>
        </p:txBody>
      </p:sp>
      <p:sp>
        <p:nvSpPr>
          <p:cNvPr id="28" name="Rectangle 27"/>
          <p:cNvSpPr/>
          <p:nvPr/>
        </p:nvSpPr>
        <p:spPr>
          <a:xfrm>
            <a:off x="5868144" y="5445224"/>
            <a:ext cx="2315924"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COPY OF WEB PAGE</a:t>
            </a:r>
            <a:endParaRPr lang="en-GB" dirty="0"/>
          </a:p>
        </p:txBody>
      </p:sp>
      <p:pic>
        <p:nvPicPr>
          <p:cNvPr id="21" name="Picture 3"/>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1111" b="5683"/>
          <a:stretch/>
        </p:blipFill>
        <p:spPr bwMode="auto">
          <a:xfrm>
            <a:off x="714716" y="2908518"/>
            <a:ext cx="3210444" cy="213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1111" b="5683"/>
          <a:stretch/>
        </p:blipFill>
        <p:spPr bwMode="auto">
          <a:xfrm>
            <a:off x="4973624" y="2906061"/>
            <a:ext cx="3210444" cy="2137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ight Arrow 13"/>
          <p:cNvSpPr/>
          <p:nvPr/>
        </p:nvSpPr>
        <p:spPr>
          <a:xfrm>
            <a:off x="5508104" y="1050571"/>
            <a:ext cx="936104" cy="527628"/>
          </a:xfrm>
          <a:prstGeom prst="rightArrow">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77113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5109091"/>
          </a:xfrm>
          <a:prstGeom prst="rect">
            <a:avLst/>
          </a:prstGeom>
        </p:spPr>
        <p:txBody>
          <a:bodyPr wrap="square">
            <a:spAutoFit/>
          </a:bodyPr>
          <a:lstStyle/>
          <a:p>
            <a:pPr algn="ctr"/>
            <a:r>
              <a:rPr lang="en-GB" sz="4000" b="1" dirty="0" smtClean="0"/>
              <a:t>HYPERLINKS</a:t>
            </a:r>
            <a:endParaRPr lang="en-GB" sz="4000" b="1" dirty="0"/>
          </a:p>
          <a:p>
            <a:endParaRPr lang="en-GB" sz="3400" b="1" dirty="0"/>
          </a:p>
          <a:p>
            <a:r>
              <a:rPr lang="en-GB" sz="3600" dirty="0" smtClean="0"/>
              <a:t>The World Wide Web works because of hyperlinks.  They connect web pages together.  </a:t>
            </a:r>
          </a:p>
          <a:p>
            <a:endParaRPr lang="en-GB" sz="3600" dirty="0"/>
          </a:p>
          <a:p>
            <a:r>
              <a:rPr lang="en-GB" sz="3600" dirty="0" smtClean="0"/>
              <a:t>When a hyperlink is clicked, a user is taken to another page on a website or a different website.</a:t>
            </a:r>
          </a:p>
        </p:txBody>
      </p:sp>
    </p:spTree>
    <p:extLst>
      <p:ext uri="{BB962C8B-B14F-4D97-AF65-F5344CB8AC3E}">
        <p14:creationId xmlns:p14="http://schemas.microsoft.com/office/powerpoint/2010/main" val="4022929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5663089"/>
          </a:xfrm>
          <a:prstGeom prst="rect">
            <a:avLst/>
          </a:prstGeom>
        </p:spPr>
        <p:txBody>
          <a:bodyPr wrap="square">
            <a:spAutoFit/>
          </a:bodyPr>
          <a:lstStyle/>
          <a:p>
            <a:pPr algn="ctr"/>
            <a:r>
              <a:rPr lang="en-GB" sz="4000" b="1" dirty="0" smtClean="0"/>
              <a:t>WEB SERVERS</a:t>
            </a:r>
            <a:endParaRPr lang="en-GB" sz="4000" b="1" dirty="0"/>
          </a:p>
          <a:p>
            <a:endParaRPr lang="en-GB" sz="3400" b="1" dirty="0"/>
          </a:p>
          <a:p>
            <a:r>
              <a:rPr lang="en-GB" sz="3600" dirty="0" smtClean="0"/>
              <a:t>Websites are stored on web servers.  </a:t>
            </a:r>
          </a:p>
          <a:p>
            <a:endParaRPr lang="en-GB" sz="3600" dirty="0"/>
          </a:p>
          <a:p>
            <a:r>
              <a:rPr lang="en-GB" sz="3600" dirty="0" smtClean="0"/>
              <a:t>When a user accesses a website through a web browser it is temporarily downloaded onto their computer.  </a:t>
            </a:r>
          </a:p>
          <a:p>
            <a:endParaRPr lang="en-GB" sz="3600" dirty="0"/>
          </a:p>
          <a:p>
            <a:r>
              <a:rPr lang="en-GB" sz="3600" dirty="0" smtClean="0"/>
              <a:t>It is the web server’s job to deliver the web page requested.</a:t>
            </a:r>
          </a:p>
        </p:txBody>
      </p:sp>
    </p:spTree>
    <p:extLst>
      <p:ext uri="{BB962C8B-B14F-4D97-AF65-F5344CB8AC3E}">
        <p14:creationId xmlns:p14="http://schemas.microsoft.com/office/powerpoint/2010/main" val="1499186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4001095"/>
          </a:xfrm>
          <a:prstGeom prst="rect">
            <a:avLst/>
          </a:prstGeom>
        </p:spPr>
        <p:txBody>
          <a:bodyPr wrap="square">
            <a:spAutoFit/>
          </a:bodyPr>
          <a:lstStyle/>
          <a:p>
            <a:pPr algn="ctr"/>
            <a:r>
              <a:rPr lang="en-GB" sz="4000" b="1" dirty="0" smtClean="0"/>
              <a:t>BROWSERS</a:t>
            </a:r>
            <a:endParaRPr lang="en-GB" sz="4000" b="1" dirty="0"/>
          </a:p>
          <a:p>
            <a:endParaRPr lang="en-GB" sz="3400" b="1" dirty="0"/>
          </a:p>
          <a:p>
            <a:r>
              <a:rPr lang="en-GB" sz="3600" dirty="0" smtClean="0"/>
              <a:t>Web pages are accessed through web browsers.  These are applications which allow a user to enter a URL and view a web page.</a:t>
            </a:r>
          </a:p>
          <a:p>
            <a:endParaRPr lang="en-GB" sz="3600" dirty="0" smtClean="0"/>
          </a:p>
        </p:txBody>
      </p:sp>
      <p:pic>
        <p:nvPicPr>
          <p:cNvPr id="3076" name="Picture 4" descr="Safari ic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5816" y="4293096"/>
            <a:ext cx="1171401" cy="117140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Internet Explorer Icon 96x96 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0552" y="4235508"/>
            <a:ext cx="1152128" cy="1152129"/>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8" descr="Image result for google chrome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82" name="Picture 10" descr="Image result for google chrome 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4139862"/>
            <a:ext cx="124777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firefox,mozilla,brows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4208" y="4293096"/>
            <a:ext cx="1219200" cy="121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1470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632848" cy="2862322"/>
          </a:xfrm>
          <a:prstGeom prst="rect">
            <a:avLst/>
          </a:prstGeom>
        </p:spPr>
        <p:txBody>
          <a:bodyPr wrap="square">
            <a:spAutoFit/>
          </a:bodyPr>
          <a:lstStyle/>
          <a:p>
            <a:r>
              <a:rPr lang="en-GB" sz="3600" b="1" dirty="0" smtClean="0"/>
              <a:t>Model </a:t>
            </a:r>
            <a:r>
              <a:rPr lang="en-GB" sz="3600" b="1" dirty="0" smtClean="0"/>
              <a:t>Question 1</a:t>
            </a:r>
          </a:p>
          <a:p>
            <a:endParaRPr lang="en-GB" sz="3600" b="1" dirty="0"/>
          </a:p>
          <a:p>
            <a:r>
              <a:rPr lang="en-GB" sz="3600" dirty="0" smtClean="0"/>
              <a:t>Describe what a hyperlink is and what it does.  (2 marks)</a:t>
            </a:r>
          </a:p>
          <a:p>
            <a:endParaRPr lang="en-GB" sz="3600" b="1" dirty="0" smtClean="0"/>
          </a:p>
        </p:txBody>
      </p:sp>
    </p:spTree>
    <p:extLst>
      <p:ext uri="{BB962C8B-B14F-4D97-AF65-F5344CB8AC3E}">
        <p14:creationId xmlns:p14="http://schemas.microsoft.com/office/powerpoint/2010/main" val="163390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885384" cy="5078313"/>
          </a:xfrm>
          <a:prstGeom prst="rect">
            <a:avLst/>
          </a:prstGeom>
        </p:spPr>
        <p:txBody>
          <a:bodyPr wrap="square">
            <a:spAutoFit/>
          </a:bodyPr>
          <a:lstStyle/>
          <a:p>
            <a:r>
              <a:rPr lang="en-GB" sz="3600" b="1" dirty="0" smtClean="0"/>
              <a:t>Model Answer </a:t>
            </a:r>
            <a:r>
              <a:rPr lang="en-GB" sz="3600" b="1" dirty="0" smtClean="0"/>
              <a:t>1</a:t>
            </a:r>
            <a:endParaRPr lang="en-GB" sz="3600" b="1" dirty="0"/>
          </a:p>
          <a:p>
            <a:endParaRPr lang="en-GB" sz="3600" b="1" dirty="0" smtClean="0"/>
          </a:p>
          <a:p>
            <a:pPr marL="571500" indent="-571500">
              <a:buFont typeface="Wingdings" pitchFamily="2" charset="2"/>
              <a:buChar char="ü"/>
            </a:pPr>
            <a:r>
              <a:rPr lang="en-GB" sz="3600" b="1" dirty="0" smtClean="0">
                <a:solidFill>
                  <a:srgbClr val="00B050"/>
                </a:solidFill>
              </a:rPr>
              <a:t>A hyperlink is a text or an image on a web page that can be clicked and then takes the user to another page or file.   It allows web pages to be connected together and is the element that creates the World Wide Web.</a:t>
            </a:r>
          </a:p>
        </p:txBody>
      </p:sp>
    </p:spTree>
    <p:extLst>
      <p:ext uri="{BB962C8B-B14F-4D97-AF65-F5344CB8AC3E}">
        <p14:creationId xmlns:p14="http://schemas.microsoft.com/office/powerpoint/2010/main" val="1924140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560840" cy="3262432"/>
          </a:xfrm>
          <a:prstGeom prst="rect">
            <a:avLst/>
          </a:prstGeom>
        </p:spPr>
        <p:txBody>
          <a:bodyPr wrap="square">
            <a:spAutoFit/>
          </a:bodyPr>
          <a:lstStyle/>
          <a:p>
            <a:r>
              <a:rPr lang="en-GB" sz="3600" b="1" dirty="0" smtClean="0"/>
              <a:t>Model Question </a:t>
            </a:r>
            <a:r>
              <a:rPr lang="en-GB" sz="3600" b="1" dirty="0" smtClean="0"/>
              <a:t>2</a:t>
            </a:r>
          </a:p>
          <a:p>
            <a:endParaRPr lang="en-GB" sz="3400" b="1" dirty="0"/>
          </a:p>
          <a:p>
            <a:r>
              <a:rPr lang="en-GB" sz="3400" dirty="0" smtClean="0"/>
              <a:t>Explain how a user requests a web page and how it then appears on a user’s screen.  (2 marks)</a:t>
            </a:r>
          </a:p>
          <a:p>
            <a:endParaRPr lang="en-GB" sz="3400" dirty="0" smtClean="0"/>
          </a:p>
        </p:txBody>
      </p:sp>
      <p:sp>
        <p:nvSpPr>
          <p:cNvPr id="18" name="Rounded Rectangle 17"/>
          <p:cNvSpPr/>
          <p:nvPr/>
        </p:nvSpPr>
        <p:spPr>
          <a:xfrm>
            <a:off x="5029200" y="4293096"/>
            <a:ext cx="2959513"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r>
              <a:rPr lang="en-GB" dirty="0"/>
              <a:t> </a:t>
            </a:r>
            <a:r>
              <a:rPr lang="en-GB" dirty="0" smtClean="0"/>
              <a:t> If a question is asking you to ‘explain’, make sure that you expand your answer to include all the necessary information.</a:t>
            </a:r>
            <a:endParaRPr lang="en-GB" b="1" dirty="0" smtClean="0"/>
          </a:p>
        </p:txBody>
      </p:sp>
    </p:spTree>
    <p:extLst>
      <p:ext uri="{BB962C8B-B14F-4D97-AF65-F5344CB8AC3E}">
        <p14:creationId xmlns:p14="http://schemas.microsoft.com/office/powerpoint/2010/main" val="3981912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885384" cy="4524315"/>
          </a:xfrm>
          <a:prstGeom prst="rect">
            <a:avLst/>
          </a:prstGeom>
        </p:spPr>
        <p:txBody>
          <a:bodyPr wrap="square">
            <a:spAutoFit/>
          </a:bodyPr>
          <a:lstStyle/>
          <a:p>
            <a:r>
              <a:rPr lang="en-GB" sz="3600" b="1" dirty="0" smtClean="0"/>
              <a:t>Model </a:t>
            </a:r>
            <a:r>
              <a:rPr lang="en-GB" sz="3600" b="1" smtClean="0"/>
              <a:t>Answer </a:t>
            </a:r>
            <a:r>
              <a:rPr lang="en-GB" sz="3600" b="1" smtClean="0"/>
              <a:t>2</a:t>
            </a:r>
            <a:endParaRPr lang="en-GB" sz="3600" b="1" dirty="0" smtClean="0"/>
          </a:p>
          <a:p>
            <a:endParaRPr lang="en-GB" sz="3600" b="1" dirty="0"/>
          </a:p>
          <a:p>
            <a:pPr marL="571500" indent="-571500">
              <a:buFont typeface="Wingdings" pitchFamily="2" charset="2"/>
              <a:buChar char="ü"/>
            </a:pPr>
            <a:r>
              <a:rPr lang="en-GB" sz="3600" b="1" dirty="0" smtClean="0">
                <a:solidFill>
                  <a:srgbClr val="00B050"/>
                </a:solidFill>
              </a:rPr>
              <a:t>The user requests a web page by using its web address (URL).  A copy is downloaded from the web server onto the client’s computer.  It is displayed using a web browser.</a:t>
            </a:r>
            <a:endParaRPr lang="en-GB" sz="3600" b="1" dirty="0">
              <a:solidFill>
                <a:srgbClr val="00B050"/>
              </a:solidFill>
            </a:endParaRPr>
          </a:p>
          <a:p>
            <a:endParaRPr lang="en-GB" sz="3600" b="1" dirty="0"/>
          </a:p>
        </p:txBody>
      </p:sp>
    </p:spTree>
    <p:extLst>
      <p:ext uri="{BB962C8B-B14F-4D97-AF65-F5344CB8AC3E}">
        <p14:creationId xmlns:p14="http://schemas.microsoft.com/office/powerpoint/2010/main" val="15738042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1325</TotalTime>
  <Words>272</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82</cp:revision>
  <dcterms:created xsi:type="dcterms:W3CDTF">2016-01-05T10:24:39Z</dcterms:created>
  <dcterms:modified xsi:type="dcterms:W3CDTF">2017-04-04T13:14:59Z</dcterms:modified>
</cp:coreProperties>
</file>