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0" r:id="rId2"/>
    <p:sldId id="266" r:id="rId3"/>
    <p:sldId id="334" r:id="rId4"/>
    <p:sldId id="341" r:id="rId5"/>
    <p:sldId id="336" r:id="rId6"/>
    <p:sldId id="342" r:id="rId7"/>
    <p:sldId id="325" r:id="rId8"/>
    <p:sldId id="327" r:id="rId9"/>
    <p:sldId id="332" r:id="rId10"/>
    <p:sldId id="33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110" d="100"/>
          <a:sy n="110" d="100"/>
        </p:scale>
        <p:origin x="-7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THE INTERNET</a:t>
            </a:r>
          </a:p>
          <a:p>
            <a:pPr algn="ctr"/>
            <a:r>
              <a:rPr lang="en-GB" sz="4000" b="1" dirty="0" smtClean="0"/>
              <a:t>PROTOCOLS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THMS86X2\ICL_Collaboratio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20888"/>
            <a:ext cx="4639618" cy="227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 smtClean="0"/>
          </a:p>
          <a:p>
            <a:endParaRPr lang="en-GB" sz="3600" b="1" dirty="0"/>
          </a:p>
          <a:p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FTP</a:t>
            </a:r>
            <a:endParaRPr lang="en-GB" sz="36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8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/>
          </a:p>
          <a:p>
            <a:r>
              <a:rPr lang="en-GB" sz="4000" dirty="0" smtClean="0"/>
              <a:t>Protocols are a set of rules that allow computer systems to connect with different systems to transfer data.  </a:t>
            </a:r>
          </a:p>
          <a:p>
            <a:endParaRPr lang="en-GB" sz="4000" dirty="0"/>
          </a:p>
          <a:p>
            <a:r>
              <a:rPr lang="en-GB" sz="4000" dirty="0" smtClean="0"/>
              <a:t>This is important on the internet as it involves many different types of devices</a:t>
            </a:r>
          </a:p>
        </p:txBody>
      </p:sp>
    </p:spTree>
    <p:extLst>
      <p:ext uri="{BB962C8B-B14F-4D97-AF65-F5344CB8AC3E}">
        <p14:creationId xmlns:p14="http://schemas.microsoft.com/office/powerpoint/2010/main" val="4032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TCP – TRANSMISSION CONTROL PROTOCOL</a:t>
            </a:r>
            <a:endParaRPr lang="en-GB" sz="4000" b="1" dirty="0"/>
          </a:p>
          <a:p>
            <a:endParaRPr lang="en-GB" sz="3400" b="1" dirty="0"/>
          </a:p>
          <a:p>
            <a:pPr marL="571500" indent="-571500">
              <a:buFont typeface="Arial" pitchFamily="34" charset="0"/>
              <a:buChar char="•"/>
            </a:pPr>
            <a:r>
              <a:rPr lang="en-GB" sz="3600" dirty="0" smtClean="0"/>
              <a:t>Takes data from user’s application</a:t>
            </a:r>
          </a:p>
          <a:p>
            <a:pPr marL="571500" indent="-571500">
              <a:buFont typeface="Arial" pitchFamily="34" charset="0"/>
              <a:buChar char="•"/>
            </a:pPr>
            <a:endParaRPr lang="en-GB" sz="36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GB" sz="3600" dirty="0" smtClean="0"/>
              <a:t>Passes it to the Internet Protocol</a:t>
            </a:r>
          </a:p>
          <a:p>
            <a:endParaRPr lang="en-GB" sz="3600" dirty="0" smtClean="0"/>
          </a:p>
          <a:p>
            <a:r>
              <a:rPr lang="en-GB" sz="3600" dirty="0" smtClean="0"/>
              <a:t>The reverse happens at the other end of the transmission</a:t>
            </a:r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124744"/>
            <a:ext cx="7056784" cy="176835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755576" y="0"/>
            <a:ext cx="763284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TCP/IP PROTOCOL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3600" dirty="0" smtClean="0"/>
              <a:t>These two protocols work closely together and are often referred to as TCP/IP</a:t>
            </a:r>
          </a:p>
        </p:txBody>
      </p:sp>
    </p:spTree>
    <p:extLst>
      <p:ext uri="{BB962C8B-B14F-4D97-AF65-F5344CB8AC3E}">
        <p14:creationId xmlns:p14="http://schemas.microsoft.com/office/powerpoint/2010/main" val="14343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1952" y="2420888"/>
            <a:ext cx="792088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Application</a:t>
            </a:r>
            <a:endParaRPr lang="en-GB" dirty="0"/>
          </a:p>
        </p:txBody>
      </p:sp>
      <p:cxnSp>
        <p:nvCxnSpPr>
          <p:cNvPr id="31" name="Straight Arrow Connector 30"/>
          <p:cNvCxnSpPr>
            <a:endCxn id="42" idx="3"/>
          </p:cNvCxnSpPr>
          <p:nvPr/>
        </p:nvCxnSpPr>
        <p:spPr>
          <a:xfrm flipV="1">
            <a:off x="5616191" y="2669847"/>
            <a:ext cx="171561" cy="306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44" idx="3"/>
          </p:cNvCxnSpPr>
          <p:nvPr/>
        </p:nvCxnSpPr>
        <p:spPr>
          <a:xfrm flipV="1">
            <a:off x="6183796" y="2637643"/>
            <a:ext cx="188404" cy="2641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263916" y="2680604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46" idx="3"/>
          </p:cNvCxnSpPr>
          <p:nvPr/>
        </p:nvCxnSpPr>
        <p:spPr>
          <a:xfrm flipV="1">
            <a:off x="6615844" y="2637643"/>
            <a:ext cx="252028" cy="2631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420144" y="2284423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420144" y="2546902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420144" y="2805041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72072" y="2462721"/>
            <a:ext cx="396044" cy="42039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>
            <a:stCxn id="3" idx="3"/>
            <a:endCxn id="16" idx="1"/>
          </p:cNvCxnSpPr>
          <p:nvPr/>
        </p:nvCxnSpPr>
        <p:spPr>
          <a:xfrm>
            <a:off x="1484040" y="2672916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65" idx="1"/>
          </p:cNvCxnSpPr>
          <p:nvPr/>
        </p:nvCxnSpPr>
        <p:spPr>
          <a:xfrm>
            <a:off x="2168116" y="2666903"/>
            <a:ext cx="241201" cy="44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663788" y="2680604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659094" y="2356227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71900" y="2725728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661466" y="3072055"/>
            <a:ext cx="2880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327148" y="2329738"/>
            <a:ext cx="202213" cy="19541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265505" y="2910769"/>
            <a:ext cx="263856" cy="1297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3226042" y="2705120"/>
            <a:ext cx="324035" cy="154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951820" y="2494925"/>
            <a:ext cx="396044" cy="42039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 rot="10800000">
            <a:off x="3428256" y="2579106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 rot="10800000">
            <a:off x="3428256" y="2946041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 rot="10800000">
            <a:off x="3428256" y="2225469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5184634" y="2316210"/>
            <a:ext cx="202213" cy="400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48" idx="1"/>
          </p:cNvCxnSpPr>
          <p:nvPr/>
        </p:nvCxnSpPr>
        <p:spPr>
          <a:xfrm>
            <a:off x="5161875" y="2668760"/>
            <a:ext cx="202213" cy="10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endCxn id="49" idx="1"/>
          </p:cNvCxnSpPr>
          <p:nvPr/>
        </p:nvCxnSpPr>
        <p:spPr>
          <a:xfrm>
            <a:off x="4959662" y="2880154"/>
            <a:ext cx="404426" cy="156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7" idx="3"/>
          </p:cNvCxnSpPr>
          <p:nvPr/>
        </p:nvCxnSpPr>
        <p:spPr>
          <a:xfrm>
            <a:off x="5607732" y="2316210"/>
            <a:ext cx="188404" cy="1849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9" idx="3"/>
          </p:cNvCxnSpPr>
          <p:nvPr/>
        </p:nvCxnSpPr>
        <p:spPr>
          <a:xfrm flipV="1">
            <a:off x="5607732" y="2895782"/>
            <a:ext cx="180020" cy="14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 flipH="1">
            <a:off x="7551948" y="2385615"/>
            <a:ext cx="792088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 flipH="1">
            <a:off x="5787752" y="2459652"/>
            <a:ext cx="396044" cy="42039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 flipH="1">
            <a:off x="6372200" y="2249150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 flipH="1">
            <a:off x="6372200" y="2511629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 flipH="1">
            <a:off x="6372200" y="2769768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 flipH="1">
            <a:off x="6867872" y="2427448"/>
            <a:ext cx="396044" cy="42039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 rot="10800000" flipH="1">
            <a:off x="5364088" y="2190196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 rot="10800000" flipH="1">
            <a:off x="5364088" y="2543833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 rot="10800000" flipH="1">
            <a:off x="5364088" y="2910768"/>
            <a:ext cx="243644" cy="252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91952" y="2548638"/>
            <a:ext cx="792087" cy="24622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Application</a:t>
            </a:r>
            <a:endParaRPr lang="en-GB" sz="10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772072" y="2584914"/>
            <a:ext cx="3960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TCP</a:t>
            </a:r>
            <a:endParaRPr lang="en-GB" sz="1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2981146" y="2577599"/>
            <a:ext cx="792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IP</a:t>
            </a:r>
            <a:endParaRPr lang="en-GB" sz="10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818821" y="2558820"/>
            <a:ext cx="792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IP</a:t>
            </a:r>
            <a:endParaRPr lang="en-GB" sz="1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6867872" y="2536518"/>
            <a:ext cx="792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TCP</a:t>
            </a:r>
            <a:endParaRPr lang="en-GB" sz="10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551949" y="2527973"/>
            <a:ext cx="792087" cy="24622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Application</a:t>
            </a:r>
            <a:endParaRPr lang="en-GB" sz="10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2409317" y="2278936"/>
            <a:ext cx="254471" cy="78483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 smtClean="0"/>
              <a:t>123</a:t>
            </a:r>
            <a:endParaRPr lang="en-GB" sz="10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6372200" y="2233682"/>
            <a:ext cx="254471" cy="78483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 smtClean="0"/>
              <a:t>123</a:t>
            </a:r>
            <a:endParaRPr lang="en-GB" sz="10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3433499" y="2185503"/>
            <a:ext cx="254471" cy="3231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/>
              <a:t>1</a:t>
            </a:r>
            <a:endParaRPr lang="en-GB" sz="1000" b="1" dirty="0" smtClean="0"/>
          </a:p>
        </p:txBody>
      </p:sp>
      <p:sp>
        <p:nvSpPr>
          <p:cNvPr id="68" name="TextBox 67"/>
          <p:cNvSpPr txBox="1"/>
          <p:nvPr/>
        </p:nvSpPr>
        <p:spPr>
          <a:xfrm>
            <a:off x="3422841" y="2556989"/>
            <a:ext cx="254471" cy="29931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 smtClean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2841" y="2922398"/>
            <a:ext cx="254471" cy="29931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 smtClean="0"/>
              <a:t>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53261" y="2165874"/>
            <a:ext cx="254471" cy="3231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/>
              <a:t>1</a:t>
            </a:r>
            <a:endParaRPr lang="en-GB" sz="1000" b="1" dirty="0" smtClean="0"/>
          </a:p>
        </p:txBody>
      </p:sp>
      <p:sp>
        <p:nvSpPr>
          <p:cNvPr id="71" name="TextBox 70"/>
          <p:cNvSpPr txBox="1"/>
          <p:nvPr/>
        </p:nvSpPr>
        <p:spPr>
          <a:xfrm>
            <a:off x="5358674" y="2499980"/>
            <a:ext cx="254471" cy="29931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 smtClean="0"/>
              <a:t>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58673" y="2883111"/>
            <a:ext cx="254471" cy="29931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000" b="1" dirty="0" smtClean="0"/>
              <a:t>3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3851920" y="2158664"/>
            <a:ext cx="1368152" cy="937499"/>
            <a:chOff x="3851920" y="2158664"/>
            <a:chExt cx="1368152" cy="937499"/>
          </a:xfrm>
        </p:grpSpPr>
        <p:sp>
          <p:nvSpPr>
            <p:cNvPr id="20" name="Cloud Callout 19"/>
            <p:cNvSpPr/>
            <p:nvPr/>
          </p:nvSpPr>
          <p:spPr>
            <a:xfrm>
              <a:off x="3851920" y="2158664"/>
              <a:ext cx="1368152" cy="937499"/>
            </a:xfrm>
            <a:prstGeom prst="cloudCallout">
              <a:avLst>
                <a:gd name="adj1" fmla="val -33827"/>
                <a:gd name="adj2" fmla="val 29860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39952" y="2511629"/>
              <a:ext cx="7920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 smtClean="0"/>
                <a:t>Application</a:t>
              </a:r>
              <a:endParaRPr lang="en-GB" sz="1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259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FTP – FILE TRANSFER PROTOCOL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3400" dirty="0" smtClean="0"/>
              <a:t>FTP is the protocol which allows files to be transferred between two computers or devices.</a:t>
            </a:r>
          </a:p>
          <a:p>
            <a:endParaRPr lang="en-GB" sz="3400" dirty="0"/>
          </a:p>
          <a:p>
            <a:r>
              <a:rPr lang="en-GB" sz="3400" dirty="0" smtClean="0"/>
              <a:t>It is usually used to download or upload large files to a server.</a:t>
            </a:r>
          </a:p>
          <a:p>
            <a:endParaRPr lang="en-GB" sz="3400" dirty="0"/>
          </a:p>
          <a:p>
            <a:r>
              <a:rPr lang="en-GB" sz="3400" dirty="0" smtClean="0"/>
              <a:t>A protocol is often called a handshake because it is where one computer system connects with a different system to transfer data.</a:t>
            </a:r>
          </a:p>
        </p:txBody>
      </p:sp>
    </p:spTree>
    <p:extLst>
      <p:ext uri="{BB962C8B-B14F-4D97-AF65-F5344CB8AC3E}">
        <p14:creationId xmlns:p14="http://schemas.microsoft.com/office/powerpoint/2010/main" val="79670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1</a:t>
            </a:r>
          </a:p>
          <a:p>
            <a:endParaRPr lang="en-GB" sz="3600" b="1" dirty="0"/>
          </a:p>
          <a:p>
            <a:r>
              <a:rPr lang="en-GB" sz="3600" dirty="0" smtClean="0"/>
              <a:t>Explain the role of a network protocol.  (2 marks)</a:t>
            </a:r>
          </a:p>
          <a:p>
            <a:endParaRPr lang="en-GB" sz="3600" b="1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5220072" y="3933056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You do not have to give a long answer but you can make two valid points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16339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 smtClean="0"/>
          </a:p>
          <a:p>
            <a:pPr marL="571500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A protocol is a </a:t>
            </a:r>
            <a:r>
              <a:rPr lang="en-GB" sz="3600" b="1" u="sng" dirty="0" smtClean="0">
                <a:solidFill>
                  <a:srgbClr val="00B050"/>
                </a:solidFill>
              </a:rPr>
              <a:t>set of rules </a:t>
            </a:r>
            <a:r>
              <a:rPr lang="en-GB" sz="3600" b="1" dirty="0" smtClean="0">
                <a:solidFill>
                  <a:srgbClr val="00B050"/>
                </a:solidFill>
              </a:rPr>
              <a:t>to allow </a:t>
            </a:r>
            <a:r>
              <a:rPr lang="en-GB" sz="3600" b="1" u="sng" dirty="0" smtClean="0">
                <a:solidFill>
                  <a:srgbClr val="00B050"/>
                </a:solidFill>
              </a:rPr>
              <a:t>communication between different devices on a network.</a:t>
            </a: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2</a:t>
            </a:r>
          </a:p>
          <a:p>
            <a:endParaRPr lang="en-GB" sz="3400" b="1" dirty="0"/>
          </a:p>
          <a:p>
            <a:r>
              <a:rPr lang="en-GB" sz="3400" dirty="0" smtClean="0"/>
              <a:t>Which </a:t>
            </a:r>
            <a:r>
              <a:rPr lang="en-GB" sz="3400" b="1" dirty="0" smtClean="0"/>
              <a:t>one</a:t>
            </a:r>
            <a:r>
              <a:rPr lang="en-GB" sz="3400" dirty="0" smtClean="0"/>
              <a:t> of the following is a protocol?  (2 Marks)</a:t>
            </a:r>
          </a:p>
          <a:p>
            <a:endParaRPr lang="en-GB" sz="3400" dirty="0"/>
          </a:p>
          <a:p>
            <a:r>
              <a:rPr lang="en-GB" sz="3400" dirty="0" smtClean="0"/>
              <a:t>	ISP</a:t>
            </a:r>
          </a:p>
          <a:p>
            <a:r>
              <a:rPr lang="en-GB" sz="3400" dirty="0" smtClean="0"/>
              <a:t>	NAP</a:t>
            </a:r>
          </a:p>
          <a:p>
            <a:r>
              <a:rPr lang="en-GB" sz="3400" dirty="0" smtClean="0"/>
              <a:t>	FTP</a:t>
            </a:r>
          </a:p>
          <a:p>
            <a:r>
              <a:rPr lang="en-GB" sz="3400" dirty="0" smtClean="0"/>
              <a:t>	HTML</a:t>
            </a:r>
          </a:p>
          <a:p>
            <a:endParaRPr lang="en-GB" sz="3400" dirty="0" smtClean="0"/>
          </a:p>
        </p:txBody>
      </p:sp>
      <p:sp>
        <p:nvSpPr>
          <p:cNvPr id="18" name="Rounded Rectangle 17"/>
          <p:cNvSpPr/>
          <p:nvPr/>
        </p:nvSpPr>
        <p:spPr>
          <a:xfrm>
            <a:off x="5220072" y="3933056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Think about what these letters stand for to answer this question correctly!</a:t>
            </a:r>
            <a:endParaRPr lang="en-GB" b="1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49110" y="2677656"/>
            <a:ext cx="432048" cy="39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53628" y="3206878"/>
            <a:ext cx="432048" cy="39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49110" y="3737404"/>
            <a:ext cx="432048" cy="39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149110" y="4293096"/>
            <a:ext cx="432048" cy="39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1250</TotalTime>
  <Words>240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77</cp:revision>
  <dcterms:created xsi:type="dcterms:W3CDTF">2016-01-05T10:24:39Z</dcterms:created>
  <dcterms:modified xsi:type="dcterms:W3CDTF">2017-04-04T13:11:40Z</dcterms:modified>
</cp:coreProperties>
</file>