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90" r:id="rId2"/>
    <p:sldId id="266" r:id="rId3"/>
    <p:sldId id="334" r:id="rId4"/>
    <p:sldId id="338" r:id="rId5"/>
    <p:sldId id="336" r:id="rId6"/>
    <p:sldId id="339" r:id="rId7"/>
    <p:sldId id="337" r:id="rId8"/>
    <p:sldId id="324" r:id="rId9"/>
    <p:sldId id="317" r:id="rId10"/>
    <p:sldId id="325" r:id="rId11"/>
    <p:sldId id="327" r:id="rId12"/>
    <p:sldId id="332" r:id="rId13"/>
    <p:sldId id="33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CONNECTION</a:t>
            </a:r>
          </a:p>
          <a:p>
            <a:pPr algn="ctr"/>
            <a:r>
              <a:rPr lang="en-GB" sz="4000" b="1" dirty="0" smtClean="0"/>
              <a:t>METHODS</a:t>
            </a:r>
            <a:endParaRPr lang="en-GB" sz="4000" b="1" dirty="0"/>
          </a:p>
        </p:txBody>
      </p:sp>
      <p:sp>
        <p:nvSpPr>
          <p:cNvPr id="3" name="AutoShape 2" descr="Conne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204864"/>
            <a:ext cx="5905500" cy="354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1</a:t>
            </a:r>
          </a:p>
          <a:p>
            <a:endParaRPr lang="en-GB" sz="3600" b="1" dirty="0"/>
          </a:p>
          <a:p>
            <a:r>
              <a:rPr lang="en-GB" sz="3600" dirty="0" smtClean="0"/>
              <a:t>Describe the effect low bandwidth would have on the running of a website and why this might be.  (2 marks)</a:t>
            </a:r>
          </a:p>
          <a:p>
            <a:endParaRPr lang="en-GB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6339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8853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</a:p>
          <a:p>
            <a:endParaRPr lang="en-GB" sz="3600" b="1" dirty="0" smtClean="0"/>
          </a:p>
          <a:p>
            <a:pPr marL="571500" indent="-571500">
              <a:buFont typeface="Wingdings" pitchFamily="2" charset="2"/>
              <a:buChar char="ü"/>
            </a:pPr>
            <a:r>
              <a:rPr lang="en-GB" sz="3600" b="1" dirty="0" smtClean="0">
                <a:solidFill>
                  <a:srgbClr val="00B050"/>
                </a:solidFill>
              </a:rPr>
              <a:t>Low bandwidth would make the website run slowly.  This is because less data can move through the cables (less bits per second), therefore the data is moving more slowly.</a:t>
            </a:r>
            <a:endParaRPr lang="en-GB" sz="3600" b="1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885384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2</a:t>
            </a:r>
          </a:p>
          <a:p>
            <a:endParaRPr lang="en-GB" sz="2000" b="1" dirty="0"/>
          </a:p>
          <a:p>
            <a:r>
              <a:rPr lang="en-GB" sz="2600" dirty="0" smtClean="0"/>
              <a:t>Choose the best internet connection for each of these people from the options below.  (2 Marks)</a:t>
            </a:r>
          </a:p>
          <a:p>
            <a:endParaRPr lang="en-GB" sz="2600" dirty="0" smtClean="0"/>
          </a:p>
          <a:p>
            <a:r>
              <a:rPr lang="en-GB" sz="2600" dirty="0" smtClean="0"/>
              <a:t>Types of internet connection: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2600" dirty="0" smtClean="0"/>
              <a:t>Broadband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2600" dirty="0" smtClean="0"/>
              <a:t>Wireless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GB" sz="2600" dirty="0" smtClean="0"/>
              <a:t>Dial-up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508104" y="2348880"/>
            <a:ext cx="2592288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HINT:</a:t>
            </a:r>
            <a:r>
              <a:rPr lang="en-GB" dirty="0"/>
              <a:t> </a:t>
            </a:r>
            <a:r>
              <a:rPr lang="en-GB" dirty="0" smtClean="0"/>
              <a:t> Remember that broadband is not available in many rural areas</a:t>
            </a:r>
            <a:endParaRPr lang="en-GB" b="1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71915"/>
              </p:ext>
            </p:extLst>
          </p:nvPr>
        </p:nvGraphicFramePr>
        <p:xfrm>
          <a:off x="798545" y="4149080"/>
          <a:ext cx="6912767" cy="2103120"/>
        </p:xfrm>
        <a:graphic>
          <a:graphicData uri="http://schemas.openxmlformats.org/drawingml/2006/table">
            <a:tbl>
              <a:tblPr firstRow="1" bandRow="1"/>
              <a:tblGrid>
                <a:gridCol w="4800533"/>
                <a:gridCol w="211223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Rosie lives in an isolated farmhouse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Paulo lives in</a:t>
                      </a:r>
                      <a:r>
                        <a:rPr lang="en-GB" sz="2400" baseline="0" dirty="0" smtClean="0"/>
                        <a:t> a city apartment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Rachel lives on the outskirts</a:t>
                      </a:r>
                      <a:r>
                        <a:rPr lang="en-GB" sz="2400" baseline="0" dirty="0" smtClean="0"/>
                        <a:t> of the city and travels to work on the train everyday, working while she travels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885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 smtClean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237904"/>
              </p:ext>
            </p:extLst>
          </p:nvPr>
        </p:nvGraphicFramePr>
        <p:xfrm>
          <a:off x="899592" y="1412776"/>
          <a:ext cx="6912767" cy="2103120"/>
        </p:xfrm>
        <a:graphic>
          <a:graphicData uri="http://schemas.openxmlformats.org/drawingml/2006/table">
            <a:tbl>
              <a:tblPr firstRow="1" bandRow="1"/>
              <a:tblGrid>
                <a:gridCol w="4800533"/>
                <a:gridCol w="2112234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Rosie lives in an isolated farmhouse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GB" sz="2400" b="1" dirty="0" smtClean="0">
                          <a:solidFill>
                            <a:srgbClr val="00B050"/>
                          </a:solidFill>
                        </a:rPr>
                        <a:t>Dial-up</a:t>
                      </a:r>
                      <a:endParaRPr lang="en-GB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Paulo lives in</a:t>
                      </a:r>
                      <a:r>
                        <a:rPr lang="en-GB" sz="2400" baseline="0" dirty="0" smtClean="0"/>
                        <a:t> a city apartment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GB" sz="2400" b="1" dirty="0" smtClean="0">
                          <a:solidFill>
                            <a:srgbClr val="00B050"/>
                          </a:solidFill>
                        </a:rPr>
                        <a:t>Broadband</a:t>
                      </a:r>
                      <a:endParaRPr lang="en-GB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Rachel lives on the outskirts</a:t>
                      </a:r>
                      <a:r>
                        <a:rPr lang="en-GB" sz="2400" baseline="0" dirty="0" smtClean="0"/>
                        <a:t> of the city and travels to work on the train everyday, working while she travels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Wingdings" pitchFamily="2" charset="2"/>
                        <a:buChar char="ü"/>
                      </a:pPr>
                      <a:r>
                        <a:rPr lang="en-GB" sz="2400" b="1" dirty="0" smtClean="0">
                          <a:solidFill>
                            <a:srgbClr val="00B050"/>
                          </a:solidFill>
                        </a:rPr>
                        <a:t>Wireless</a:t>
                      </a:r>
                      <a:endParaRPr lang="en-GB" sz="2400" b="1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80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000" b="1" dirty="0"/>
          </a:p>
          <a:p>
            <a:r>
              <a:rPr lang="en-GB" sz="4000" dirty="0" smtClean="0"/>
              <a:t>There are three methods for connection to the internet.</a:t>
            </a:r>
          </a:p>
          <a:p>
            <a:endParaRPr lang="en-GB" sz="4000" dirty="0"/>
          </a:p>
          <a:p>
            <a:r>
              <a:rPr lang="en-GB" sz="4000" dirty="0" smtClean="0"/>
              <a:t>Availability of each may depend on location.</a:t>
            </a:r>
          </a:p>
        </p:txBody>
      </p:sp>
    </p:spTree>
    <p:extLst>
      <p:ext uri="{BB962C8B-B14F-4D97-AF65-F5344CB8AC3E}">
        <p14:creationId xmlns:p14="http://schemas.microsoft.com/office/powerpoint/2010/main" val="40325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1. WIRELESS</a:t>
            </a:r>
            <a:endParaRPr lang="en-GB" sz="4000" b="1" dirty="0"/>
          </a:p>
          <a:p>
            <a:endParaRPr lang="en-GB" sz="3400" b="1" dirty="0"/>
          </a:p>
          <a:p>
            <a:r>
              <a:rPr lang="en-GB" sz="3000" dirty="0" smtClean="0"/>
              <a:t>Connects without using wires.</a:t>
            </a:r>
          </a:p>
          <a:p>
            <a:endParaRPr lang="en-GB" sz="3000" dirty="0" smtClean="0"/>
          </a:p>
          <a:p>
            <a:r>
              <a:rPr lang="en-GB" sz="3000" b="1" dirty="0">
                <a:solidFill>
                  <a:srgbClr val="00B050"/>
                </a:solidFill>
                <a:sym typeface="Wingdings 2"/>
              </a:rPr>
              <a:t></a:t>
            </a:r>
            <a:r>
              <a:rPr lang="en-GB" sz="3000" dirty="0">
                <a:sym typeface="Wingdings 2"/>
              </a:rPr>
              <a:t>  </a:t>
            </a:r>
            <a:r>
              <a:rPr lang="en-GB" sz="3000" dirty="0" smtClean="0"/>
              <a:t>Not fixed to a stationary computer.</a:t>
            </a:r>
          </a:p>
          <a:p>
            <a:endParaRPr lang="en-GB" sz="3000" dirty="0" smtClean="0"/>
          </a:p>
          <a:p>
            <a:r>
              <a:rPr lang="en-GB" sz="3000" b="1" dirty="0">
                <a:solidFill>
                  <a:srgbClr val="00B050"/>
                </a:solidFill>
                <a:sym typeface="Wingdings 2"/>
              </a:rPr>
              <a:t></a:t>
            </a:r>
            <a:r>
              <a:rPr lang="en-GB" sz="3000" dirty="0">
                <a:sym typeface="Wingdings 2"/>
              </a:rPr>
              <a:t> </a:t>
            </a:r>
            <a:r>
              <a:rPr lang="en-GB" sz="3000" dirty="0" smtClean="0">
                <a:sym typeface="Wingdings 2"/>
              </a:rPr>
              <a:t> </a:t>
            </a:r>
            <a:r>
              <a:rPr lang="en-GB" sz="3000" dirty="0" smtClean="0"/>
              <a:t>Can be used wherever wireless internet is available.</a:t>
            </a:r>
          </a:p>
          <a:p>
            <a:endParaRPr lang="en-GB" sz="3000" b="1" dirty="0" smtClean="0">
              <a:solidFill>
                <a:srgbClr val="FF0000"/>
              </a:solidFill>
              <a:sym typeface="Wingdings 2"/>
            </a:endParaRPr>
          </a:p>
          <a:p>
            <a:r>
              <a:rPr lang="en-GB" sz="3000" b="1" dirty="0" smtClean="0">
                <a:solidFill>
                  <a:srgbClr val="FF0000"/>
                </a:solidFill>
                <a:sym typeface="Wingdings 2"/>
              </a:rPr>
              <a:t>  </a:t>
            </a:r>
            <a:r>
              <a:rPr lang="en-GB" sz="3000" dirty="0" smtClean="0"/>
              <a:t>Needs to have wireless internet available.</a:t>
            </a:r>
          </a:p>
          <a:p>
            <a:endParaRPr lang="en-GB" sz="3000" b="1" dirty="0" smtClean="0">
              <a:solidFill>
                <a:srgbClr val="FF0000"/>
              </a:solidFill>
              <a:sym typeface="Wingdings 2"/>
            </a:endParaRPr>
          </a:p>
          <a:p>
            <a:r>
              <a:rPr lang="en-GB" sz="3000" b="1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000" b="1" dirty="0" smtClean="0">
                <a:solidFill>
                  <a:srgbClr val="00B050"/>
                </a:solidFill>
                <a:sym typeface="Wingdings 2"/>
              </a:rPr>
              <a:t>  </a:t>
            </a:r>
            <a:r>
              <a:rPr lang="en-GB" sz="3000" dirty="0" smtClean="0"/>
              <a:t>Can be less secure than wired.</a:t>
            </a:r>
          </a:p>
        </p:txBody>
      </p:sp>
    </p:spTree>
    <p:extLst>
      <p:ext uri="{BB962C8B-B14F-4D97-AF65-F5344CB8AC3E}">
        <p14:creationId xmlns:p14="http://schemas.microsoft.com/office/powerpoint/2010/main" val="402292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91680" y="2076503"/>
            <a:ext cx="1296144" cy="11951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WIRELESS ACCESS POINT</a:t>
            </a:r>
          </a:p>
        </p:txBody>
      </p:sp>
      <p:pic>
        <p:nvPicPr>
          <p:cNvPr id="2052" name="Picture 4" descr="C:\Users\debbie.smith.WHS.010\AppData\Local\Microsoft\Windows\Temporary Internet Files\Content.IE5\95Z19M8Z\large-MacBook-Laptop-66.6-1915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08" y="5255531"/>
            <a:ext cx="946697" cy="73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debbie.smith.WHS.010\AppData\Local\Microsoft\Windows\Temporary Internet Files\Content.IE5\JOUSEVMQ\IPad_Air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919" y="4898527"/>
            <a:ext cx="740957" cy="109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Up-Down Arrow 16"/>
          <p:cNvSpPr/>
          <p:nvPr/>
        </p:nvSpPr>
        <p:spPr>
          <a:xfrm rot="18556985">
            <a:off x="5403171" y="3352237"/>
            <a:ext cx="288032" cy="1568190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Up-Down Arrow 17"/>
          <p:cNvSpPr/>
          <p:nvPr/>
        </p:nvSpPr>
        <p:spPr>
          <a:xfrm rot="2533474">
            <a:off x="2361659" y="3406602"/>
            <a:ext cx="288032" cy="1684825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C:\Users\debbie.smith.WHS.010\AppData\Local\Microsoft\Windows\Temporary Internet Files\Content.IE5\95Z19M8Z\rgtaylor-csc-net-wan-cloud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6580" y="620688"/>
            <a:ext cx="2026459" cy="131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30388" y="1213493"/>
            <a:ext cx="945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Internet</a:t>
            </a:r>
            <a:endParaRPr lang="en-GB" dirty="0"/>
          </a:p>
        </p:txBody>
      </p:sp>
      <p:sp>
        <p:nvSpPr>
          <p:cNvPr id="10" name="Isosceles Triangle 9"/>
          <p:cNvSpPr/>
          <p:nvPr/>
        </p:nvSpPr>
        <p:spPr>
          <a:xfrm>
            <a:off x="3714943" y="2350278"/>
            <a:ext cx="715457" cy="838263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Up-Down Arrow 24"/>
          <p:cNvSpPr/>
          <p:nvPr/>
        </p:nvSpPr>
        <p:spPr>
          <a:xfrm rot="2533474">
            <a:off x="2696517" y="3692514"/>
            <a:ext cx="288032" cy="1684825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Up-Down Arrow 25"/>
          <p:cNvSpPr/>
          <p:nvPr/>
        </p:nvSpPr>
        <p:spPr>
          <a:xfrm rot="18556985">
            <a:off x="4921481" y="3506507"/>
            <a:ext cx="288032" cy="1568190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" name="Group 20"/>
          <p:cNvGrpSpPr/>
          <p:nvPr/>
        </p:nvGrpSpPr>
        <p:grpSpPr>
          <a:xfrm>
            <a:off x="3256637" y="2323324"/>
            <a:ext cx="411596" cy="664425"/>
            <a:chOff x="3256637" y="2323324"/>
            <a:chExt cx="411596" cy="664425"/>
          </a:xfrm>
        </p:grpSpPr>
        <p:sp>
          <p:nvSpPr>
            <p:cNvPr id="16" name="Freeform 15"/>
            <p:cNvSpPr/>
            <p:nvPr/>
          </p:nvSpPr>
          <p:spPr>
            <a:xfrm>
              <a:off x="3539895" y="2360428"/>
              <a:ext cx="128338" cy="627321"/>
            </a:xfrm>
            <a:custGeom>
              <a:avLst/>
              <a:gdLst>
                <a:gd name="connsiteX0" fmla="*/ 128338 w 128338"/>
                <a:gd name="connsiteY0" fmla="*/ 0 h 627321"/>
                <a:gd name="connsiteX1" fmla="*/ 747 w 128338"/>
                <a:gd name="connsiteY1" fmla="*/ 318977 h 627321"/>
                <a:gd name="connsiteX2" fmla="*/ 75175 w 128338"/>
                <a:gd name="connsiteY2" fmla="*/ 606056 h 627321"/>
                <a:gd name="connsiteX3" fmla="*/ 64542 w 128338"/>
                <a:gd name="connsiteY3" fmla="*/ 584791 h 627321"/>
                <a:gd name="connsiteX4" fmla="*/ 96440 w 128338"/>
                <a:gd name="connsiteY4" fmla="*/ 627321 h 627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338" h="627321">
                  <a:moveTo>
                    <a:pt x="128338" y="0"/>
                  </a:moveTo>
                  <a:cubicBezTo>
                    <a:pt x="68973" y="108984"/>
                    <a:pt x="9608" y="217968"/>
                    <a:pt x="747" y="318977"/>
                  </a:cubicBezTo>
                  <a:cubicBezTo>
                    <a:pt x="-8114" y="419986"/>
                    <a:pt x="64543" y="561754"/>
                    <a:pt x="75175" y="606056"/>
                  </a:cubicBezTo>
                  <a:cubicBezTo>
                    <a:pt x="85807" y="650358"/>
                    <a:pt x="60998" y="581247"/>
                    <a:pt x="64542" y="584791"/>
                  </a:cubicBezTo>
                  <a:cubicBezTo>
                    <a:pt x="68086" y="588335"/>
                    <a:pt x="82263" y="607828"/>
                    <a:pt x="96440" y="627321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3256637" y="2323324"/>
              <a:ext cx="128338" cy="627321"/>
            </a:xfrm>
            <a:custGeom>
              <a:avLst/>
              <a:gdLst>
                <a:gd name="connsiteX0" fmla="*/ 128338 w 128338"/>
                <a:gd name="connsiteY0" fmla="*/ 0 h 627321"/>
                <a:gd name="connsiteX1" fmla="*/ 747 w 128338"/>
                <a:gd name="connsiteY1" fmla="*/ 318977 h 627321"/>
                <a:gd name="connsiteX2" fmla="*/ 75175 w 128338"/>
                <a:gd name="connsiteY2" fmla="*/ 606056 h 627321"/>
                <a:gd name="connsiteX3" fmla="*/ 64542 w 128338"/>
                <a:gd name="connsiteY3" fmla="*/ 584791 h 627321"/>
                <a:gd name="connsiteX4" fmla="*/ 96440 w 128338"/>
                <a:gd name="connsiteY4" fmla="*/ 627321 h 627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338" h="627321">
                  <a:moveTo>
                    <a:pt x="128338" y="0"/>
                  </a:moveTo>
                  <a:cubicBezTo>
                    <a:pt x="68973" y="108984"/>
                    <a:pt x="9608" y="217968"/>
                    <a:pt x="747" y="318977"/>
                  </a:cubicBezTo>
                  <a:cubicBezTo>
                    <a:pt x="-8114" y="419986"/>
                    <a:pt x="64543" y="561754"/>
                    <a:pt x="75175" y="606056"/>
                  </a:cubicBezTo>
                  <a:cubicBezTo>
                    <a:pt x="85807" y="650358"/>
                    <a:pt x="60998" y="581247"/>
                    <a:pt x="64542" y="584791"/>
                  </a:cubicBezTo>
                  <a:cubicBezTo>
                    <a:pt x="68086" y="588335"/>
                    <a:pt x="82263" y="607828"/>
                    <a:pt x="96440" y="627321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3384975" y="2350278"/>
              <a:ext cx="128338" cy="627321"/>
            </a:xfrm>
            <a:custGeom>
              <a:avLst/>
              <a:gdLst>
                <a:gd name="connsiteX0" fmla="*/ 128338 w 128338"/>
                <a:gd name="connsiteY0" fmla="*/ 0 h 627321"/>
                <a:gd name="connsiteX1" fmla="*/ 747 w 128338"/>
                <a:gd name="connsiteY1" fmla="*/ 318977 h 627321"/>
                <a:gd name="connsiteX2" fmla="*/ 75175 w 128338"/>
                <a:gd name="connsiteY2" fmla="*/ 606056 h 627321"/>
                <a:gd name="connsiteX3" fmla="*/ 64542 w 128338"/>
                <a:gd name="connsiteY3" fmla="*/ 584791 h 627321"/>
                <a:gd name="connsiteX4" fmla="*/ 96440 w 128338"/>
                <a:gd name="connsiteY4" fmla="*/ 627321 h 627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338" h="627321">
                  <a:moveTo>
                    <a:pt x="128338" y="0"/>
                  </a:moveTo>
                  <a:cubicBezTo>
                    <a:pt x="68973" y="108984"/>
                    <a:pt x="9608" y="217968"/>
                    <a:pt x="747" y="318977"/>
                  </a:cubicBezTo>
                  <a:cubicBezTo>
                    <a:pt x="-8114" y="419986"/>
                    <a:pt x="64543" y="561754"/>
                    <a:pt x="75175" y="606056"/>
                  </a:cubicBezTo>
                  <a:cubicBezTo>
                    <a:pt x="85807" y="650358"/>
                    <a:pt x="60998" y="581247"/>
                    <a:pt x="64542" y="584791"/>
                  </a:cubicBezTo>
                  <a:cubicBezTo>
                    <a:pt x="68086" y="588335"/>
                    <a:pt x="82263" y="607828"/>
                    <a:pt x="96440" y="627321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4" name="Group 33"/>
          <p:cNvGrpSpPr/>
          <p:nvPr/>
        </p:nvGrpSpPr>
        <p:grpSpPr>
          <a:xfrm rot="10303647">
            <a:off x="4455784" y="2394214"/>
            <a:ext cx="411596" cy="664425"/>
            <a:chOff x="3256637" y="2323324"/>
            <a:chExt cx="411596" cy="664425"/>
          </a:xfrm>
        </p:grpSpPr>
        <p:sp>
          <p:nvSpPr>
            <p:cNvPr id="35" name="Freeform 34"/>
            <p:cNvSpPr/>
            <p:nvPr/>
          </p:nvSpPr>
          <p:spPr>
            <a:xfrm>
              <a:off x="3539895" y="2360428"/>
              <a:ext cx="128338" cy="627321"/>
            </a:xfrm>
            <a:custGeom>
              <a:avLst/>
              <a:gdLst>
                <a:gd name="connsiteX0" fmla="*/ 128338 w 128338"/>
                <a:gd name="connsiteY0" fmla="*/ 0 h 627321"/>
                <a:gd name="connsiteX1" fmla="*/ 747 w 128338"/>
                <a:gd name="connsiteY1" fmla="*/ 318977 h 627321"/>
                <a:gd name="connsiteX2" fmla="*/ 75175 w 128338"/>
                <a:gd name="connsiteY2" fmla="*/ 606056 h 627321"/>
                <a:gd name="connsiteX3" fmla="*/ 64542 w 128338"/>
                <a:gd name="connsiteY3" fmla="*/ 584791 h 627321"/>
                <a:gd name="connsiteX4" fmla="*/ 96440 w 128338"/>
                <a:gd name="connsiteY4" fmla="*/ 627321 h 627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338" h="627321">
                  <a:moveTo>
                    <a:pt x="128338" y="0"/>
                  </a:moveTo>
                  <a:cubicBezTo>
                    <a:pt x="68973" y="108984"/>
                    <a:pt x="9608" y="217968"/>
                    <a:pt x="747" y="318977"/>
                  </a:cubicBezTo>
                  <a:cubicBezTo>
                    <a:pt x="-8114" y="419986"/>
                    <a:pt x="64543" y="561754"/>
                    <a:pt x="75175" y="606056"/>
                  </a:cubicBezTo>
                  <a:cubicBezTo>
                    <a:pt x="85807" y="650358"/>
                    <a:pt x="60998" y="581247"/>
                    <a:pt x="64542" y="584791"/>
                  </a:cubicBezTo>
                  <a:cubicBezTo>
                    <a:pt x="68086" y="588335"/>
                    <a:pt x="82263" y="607828"/>
                    <a:pt x="96440" y="627321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3256637" y="2323324"/>
              <a:ext cx="128338" cy="627321"/>
            </a:xfrm>
            <a:custGeom>
              <a:avLst/>
              <a:gdLst>
                <a:gd name="connsiteX0" fmla="*/ 128338 w 128338"/>
                <a:gd name="connsiteY0" fmla="*/ 0 h 627321"/>
                <a:gd name="connsiteX1" fmla="*/ 747 w 128338"/>
                <a:gd name="connsiteY1" fmla="*/ 318977 h 627321"/>
                <a:gd name="connsiteX2" fmla="*/ 75175 w 128338"/>
                <a:gd name="connsiteY2" fmla="*/ 606056 h 627321"/>
                <a:gd name="connsiteX3" fmla="*/ 64542 w 128338"/>
                <a:gd name="connsiteY3" fmla="*/ 584791 h 627321"/>
                <a:gd name="connsiteX4" fmla="*/ 96440 w 128338"/>
                <a:gd name="connsiteY4" fmla="*/ 627321 h 627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338" h="627321">
                  <a:moveTo>
                    <a:pt x="128338" y="0"/>
                  </a:moveTo>
                  <a:cubicBezTo>
                    <a:pt x="68973" y="108984"/>
                    <a:pt x="9608" y="217968"/>
                    <a:pt x="747" y="318977"/>
                  </a:cubicBezTo>
                  <a:cubicBezTo>
                    <a:pt x="-8114" y="419986"/>
                    <a:pt x="64543" y="561754"/>
                    <a:pt x="75175" y="606056"/>
                  </a:cubicBezTo>
                  <a:cubicBezTo>
                    <a:pt x="85807" y="650358"/>
                    <a:pt x="60998" y="581247"/>
                    <a:pt x="64542" y="584791"/>
                  </a:cubicBezTo>
                  <a:cubicBezTo>
                    <a:pt x="68086" y="588335"/>
                    <a:pt x="82263" y="607828"/>
                    <a:pt x="96440" y="627321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3384975" y="2350278"/>
              <a:ext cx="128338" cy="627321"/>
            </a:xfrm>
            <a:custGeom>
              <a:avLst/>
              <a:gdLst>
                <a:gd name="connsiteX0" fmla="*/ 128338 w 128338"/>
                <a:gd name="connsiteY0" fmla="*/ 0 h 627321"/>
                <a:gd name="connsiteX1" fmla="*/ 747 w 128338"/>
                <a:gd name="connsiteY1" fmla="*/ 318977 h 627321"/>
                <a:gd name="connsiteX2" fmla="*/ 75175 w 128338"/>
                <a:gd name="connsiteY2" fmla="*/ 606056 h 627321"/>
                <a:gd name="connsiteX3" fmla="*/ 64542 w 128338"/>
                <a:gd name="connsiteY3" fmla="*/ 584791 h 627321"/>
                <a:gd name="connsiteX4" fmla="*/ 96440 w 128338"/>
                <a:gd name="connsiteY4" fmla="*/ 627321 h 627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338" h="627321">
                  <a:moveTo>
                    <a:pt x="128338" y="0"/>
                  </a:moveTo>
                  <a:cubicBezTo>
                    <a:pt x="68973" y="108984"/>
                    <a:pt x="9608" y="217968"/>
                    <a:pt x="747" y="318977"/>
                  </a:cubicBezTo>
                  <a:cubicBezTo>
                    <a:pt x="-8114" y="419986"/>
                    <a:pt x="64543" y="561754"/>
                    <a:pt x="75175" y="606056"/>
                  </a:cubicBezTo>
                  <a:cubicBezTo>
                    <a:pt x="85807" y="650358"/>
                    <a:pt x="60998" y="581247"/>
                    <a:pt x="64542" y="584791"/>
                  </a:cubicBezTo>
                  <a:cubicBezTo>
                    <a:pt x="68086" y="588335"/>
                    <a:pt x="82263" y="607828"/>
                    <a:pt x="96440" y="627321"/>
                  </a:cubicBezTo>
                </a:path>
              </a:pathLst>
            </a:cu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4964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2. </a:t>
            </a:r>
            <a:r>
              <a:rPr lang="en-GB" sz="4000" b="1" dirty="0"/>
              <a:t>BROADBAND</a:t>
            </a:r>
            <a:endParaRPr lang="en-GB" sz="4000" dirty="0"/>
          </a:p>
          <a:p>
            <a:endParaRPr lang="en-GB" sz="3400" b="1" dirty="0"/>
          </a:p>
          <a:p>
            <a:r>
              <a:rPr lang="en-GB" sz="3000" dirty="0"/>
              <a:t>A wired connection through a broadband supplier.</a:t>
            </a:r>
          </a:p>
          <a:p>
            <a:endParaRPr lang="en-GB" sz="3000" dirty="0" smtClean="0"/>
          </a:p>
          <a:p>
            <a:r>
              <a:rPr lang="en-GB" sz="3000" b="1" dirty="0">
                <a:solidFill>
                  <a:srgbClr val="00B050"/>
                </a:solidFill>
                <a:sym typeface="Wingdings 2"/>
              </a:rPr>
              <a:t></a:t>
            </a:r>
            <a:r>
              <a:rPr lang="en-GB" sz="3000" dirty="0">
                <a:sym typeface="Wingdings 2"/>
              </a:rPr>
              <a:t>  </a:t>
            </a:r>
            <a:r>
              <a:rPr lang="en-GB" sz="3000" dirty="0"/>
              <a:t>Better reception and faster than </a:t>
            </a:r>
            <a:r>
              <a:rPr lang="en-GB" sz="3000" dirty="0" smtClean="0"/>
              <a:t>dial-up.</a:t>
            </a:r>
            <a:endParaRPr lang="en-GB" sz="3000" dirty="0"/>
          </a:p>
          <a:p>
            <a:endParaRPr lang="en-GB" sz="3000" dirty="0" smtClean="0"/>
          </a:p>
          <a:p>
            <a:r>
              <a:rPr lang="en-GB" sz="3000" b="1" dirty="0" smtClean="0">
                <a:solidFill>
                  <a:srgbClr val="FF0000"/>
                </a:solidFill>
                <a:sym typeface="Wingdings 2"/>
              </a:rPr>
              <a:t>  </a:t>
            </a:r>
            <a:r>
              <a:rPr lang="en-GB" sz="3000" dirty="0" smtClean="0"/>
              <a:t>Wired so has to be used on a stationary computer.</a:t>
            </a:r>
          </a:p>
        </p:txBody>
      </p:sp>
    </p:spTree>
    <p:extLst>
      <p:ext uri="{BB962C8B-B14F-4D97-AF65-F5344CB8AC3E}">
        <p14:creationId xmlns:p14="http://schemas.microsoft.com/office/powerpoint/2010/main" val="282594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090613"/>
            <a:ext cx="4572000" cy="467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099466" y="1556792"/>
            <a:ext cx="945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Internet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5292080" y="3099548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Modem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5044533" y="5229200"/>
            <a:ext cx="1127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Computer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735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632848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smtClean="0"/>
              <a:t>3. DIAL-UP</a:t>
            </a:r>
            <a:endParaRPr lang="en-GB" sz="4000" b="1" dirty="0"/>
          </a:p>
          <a:p>
            <a:endParaRPr lang="en-GB" sz="2000" b="1" dirty="0"/>
          </a:p>
          <a:p>
            <a:r>
              <a:rPr lang="en-GB" sz="3000" dirty="0" smtClean="0"/>
              <a:t>A wired connection using a modem and telephone lines.</a:t>
            </a:r>
          </a:p>
          <a:p>
            <a:endParaRPr lang="en-GB" sz="3000" dirty="0" smtClean="0"/>
          </a:p>
          <a:p>
            <a:r>
              <a:rPr lang="en-GB" sz="3000" b="1" dirty="0">
                <a:solidFill>
                  <a:srgbClr val="00B050"/>
                </a:solidFill>
                <a:sym typeface="Wingdings 2"/>
              </a:rPr>
              <a:t></a:t>
            </a:r>
            <a:r>
              <a:rPr lang="en-GB" sz="3000" dirty="0">
                <a:sym typeface="Wingdings 2"/>
              </a:rPr>
              <a:t>  </a:t>
            </a:r>
            <a:r>
              <a:rPr lang="en-GB" sz="3000" dirty="0" smtClean="0"/>
              <a:t>Can use existing telephone lines, giving connection where broadband is not available.</a:t>
            </a:r>
          </a:p>
          <a:p>
            <a:endParaRPr lang="en-GB" sz="3000" dirty="0" smtClean="0"/>
          </a:p>
          <a:p>
            <a:r>
              <a:rPr lang="en-GB" sz="3000" b="1" dirty="0" smtClean="0">
                <a:solidFill>
                  <a:srgbClr val="FF0000"/>
                </a:solidFill>
                <a:sym typeface="Wingdings 2"/>
              </a:rPr>
              <a:t>  </a:t>
            </a:r>
            <a:r>
              <a:rPr lang="en-GB" sz="3000" dirty="0" smtClean="0"/>
              <a:t>Older technology can give poor reception.</a:t>
            </a:r>
          </a:p>
          <a:p>
            <a:endParaRPr lang="en-GB" sz="3000" b="1" dirty="0" smtClean="0">
              <a:solidFill>
                <a:srgbClr val="FF0000"/>
              </a:solidFill>
              <a:sym typeface="Wingdings 2"/>
            </a:endParaRPr>
          </a:p>
          <a:p>
            <a:r>
              <a:rPr lang="en-GB" sz="3000" b="1" dirty="0" smtClean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000" b="1" dirty="0" smtClean="0">
                <a:solidFill>
                  <a:srgbClr val="00B050"/>
                </a:solidFill>
                <a:sym typeface="Wingdings 2"/>
              </a:rPr>
              <a:t>  </a:t>
            </a:r>
            <a:r>
              <a:rPr lang="en-GB" sz="3000" dirty="0" smtClean="0"/>
              <a:t>Conversion between analogue signals can cause errors.</a:t>
            </a:r>
          </a:p>
          <a:p>
            <a:r>
              <a:rPr lang="en-GB" sz="3000" b="1" dirty="0">
                <a:solidFill>
                  <a:srgbClr val="FF0000"/>
                </a:solidFill>
                <a:sym typeface="Wingdings 2"/>
              </a:rPr>
              <a:t></a:t>
            </a:r>
            <a:r>
              <a:rPr lang="en-GB" sz="3000" b="1" dirty="0">
                <a:solidFill>
                  <a:srgbClr val="00B050"/>
                </a:solidFill>
                <a:sym typeface="Wingdings 2"/>
              </a:rPr>
              <a:t>  </a:t>
            </a:r>
            <a:r>
              <a:rPr lang="en-GB" sz="3000" dirty="0" smtClean="0"/>
              <a:t>Usually slower than other methods.</a:t>
            </a:r>
            <a:endParaRPr lang="en-GB" sz="3000" dirty="0"/>
          </a:p>
          <a:p>
            <a:endParaRPr lang="en-GB" sz="3400" dirty="0" smtClean="0"/>
          </a:p>
        </p:txBody>
      </p:sp>
    </p:spTree>
    <p:extLst>
      <p:ext uri="{BB962C8B-B14F-4D97-AF65-F5344CB8AC3E}">
        <p14:creationId xmlns:p14="http://schemas.microsoft.com/office/powerpoint/2010/main" val="2314354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844824"/>
            <a:ext cx="4431629" cy="3111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220072" y="3573016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Phone Line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3707904" y="4221088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Modem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2376632" y="4583676"/>
            <a:ext cx="1127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Computer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5527828" y="2276872"/>
            <a:ext cx="945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Internet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3275856" y="4293096"/>
            <a:ext cx="432048" cy="478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2" name="Picture 5" descr="C:\Users\debbie.smith.WHS.010\AppData\Local\Microsoft\Windows\Temporary Internet Files\Content.IE5\JOUSEVMQ\desktop_computer_icon_by_ivprogrammer-d5hefu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573016"/>
            <a:ext cx="1052900" cy="105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72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BANDWIDTH</a:t>
            </a:r>
          </a:p>
          <a:p>
            <a:pPr algn="ctr"/>
            <a:endParaRPr lang="en-GB" sz="1000" b="1" dirty="0"/>
          </a:p>
          <a:p>
            <a:r>
              <a:rPr lang="en-GB" sz="3400" dirty="0" smtClean="0"/>
              <a:t>Bandwidth is how the speed of section of the internet is measured.  It describes how much capacity (space) there is to carry data.</a:t>
            </a:r>
          </a:p>
          <a:p>
            <a:endParaRPr lang="en-GB" sz="1000" dirty="0"/>
          </a:p>
          <a:p>
            <a:r>
              <a:rPr lang="en-GB" sz="3400" dirty="0" smtClean="0"/>
              <a:t>Bandwidth is measured in bits per second – the number of bits of data that can be transmitted is one second.</a:t>
            </a:r>
          </a:p>
          <a:p>
            <a:endParaRPr lang="en-GB" sz="1000" dirty="0"/>
          </a:p>
          <a:p>
            <a:r>
              <a:rPr lang="en-GB" sz="3400" dirty="0" smtClean="0"/>
              <a:t>High bandwidth means more information can be moved during that time, therefore giving faster internet connection and a higher transmission rate.</a:t>
            </a:r>
          </a:p>
          <a:p>
            <a:endParaRPr lang="en-GB" sz="3400" b="1" dirty="0"/>
          </a:p>
          <a:p>
            <a:endParaRPr lang="en-GB" sz="3400" b="1" dirty="0"/>
          </a:p>
        </p:txBody>
      </p:sp>
    </p:spTree>
    <p:extLst>
      <p:ext uri="{BB962C8B-B14F-4D97-AF65-F5344CB8AC3E}">
        <p14:creationId xmlns:p14="http://schemas.microsoft.com/office/powerpoint/2010/main" val="5898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1190</TotalTime>
  <Words>406</Words>
  <Application>Microsoft Office PowerPoint</Application>
  <PresentationFormat>On-screen Show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74</cp:revision>
  <dcterms:created xsi:type="dcterms:W3CDTF">2016-01-05T10:24:39Z</dcterms:created>
  <dcterms:modified xsi:type="dcterms:W3CDTF">2017-04-04T13:12:54Z</dcterms:modified>
</cp:coreProperties>
</file>