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90" r:id="rId2"/>
    <p:sldId id="266" r:id="rId3"/>
    <p:sldId id="316" r:id="rId4"/>
    <p:sldId id="318" r:id="rId5"/>
    <p:sldId id="317" r:id="rId6"/>
    <p:sldId id="319" r:id="rId7"/>
    <p:sldId id="320" r:id="rId8"/>
    <p:sldId id="321" r:id="rId9"/>
    <p:sldId id="322" r:id="rId10"/>
    <p:sldId id="324" r:id="rId11"/>
    <p:sldId id="323" r:id="rId12"/>
    <p:sldId id="300" r:id="rId13"/>
    <p:sldId id="314" r:id="rId14"/>
    <p:sldId id="301" r:id="rId15"/>
    <p:sldId id="31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919FA-B243-4543-882A-1ECC29B8E34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93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THE INTERNET</a:t>
            </a:r>
          </a:p>
          <a:p>
            <a:pPr algn="ctr"/>
            <a:r>
              <a:rPr lang="en-GB" sz="4000" b="1" dirty="0" smtClean="0"/>
              <a:t>HARDWARE</a:t>
            </a:r>
            <a:endParaRPr lang="en-GB" sz="4000" b="1" dirty="0"/>
          </a:p>
        </p:txBody>
      </p:sp>
      <p:pic>
        <p:nvPicPr>
          <p:cNvPr id="1026" name="Picture 2" descr="software as a service licens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08920"/>
            <a:ext cx="4881239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80112" y="669124"/>
            <a:ext cx="2592288" cy="887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SERVER</a:t>
            </a:r>
          </a:p>
          <a:p>
            <a:pPr algn="ctr"/>
            <a:r>
              <a:rPr lang="en-GB" dirty="0" smtClean="0"/>
              <a:t>Powerful computer that controls the network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203848" y="2018136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BACKBONE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076056" y="2996952"/>
            <a:ext cx="2376264" cy="914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ROUTER</a:t>
            </a:r>
          </a:p>
          <a:p>
            <a:pPr algn="ctr"/>
            <a:r>
              <a:rPr lang="en-GB" dirty="0" smtClean="0"/>
              <a:t>Device which directs traffic over a network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827584" y="6093296"/>
            <a:ext cx="1872208" cy="401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CLIENT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347864" y="6134697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CLIENT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580112" y="6134697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CLIENT</a:t>
            </a:r>
            <a:endParaRPr lang="en-GB" dirty="0"/>
          </a:p>
        </p:txBody>
      </p:sp>
      <p:pic>
        <p:nvPicPr>
          <p:cNvPr id="2050" name="Picture 2" descr="C:\Users\debbie.smith.WHS.010\AppData\Local\Microsoft\Windows\Temporary Internet Files\Content.IE5\F5559D4J\large-pale-server-66.6-2944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908" y="179489"/>
            <a:ext cx="1260120" cy="1209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ebbie.smith.WHS.010\AppData\Local\Microsoft\Windows\Temporary Internet Files\Content.IE5\IVI1TVVF\144003752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272" y="3212976"/>
            <a:ext cx="825392" cy="698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Up-Down Arrow 8"/>
          <p:cNvSpPr/>
          <p:nvPr/>
        </p:nvSpPr>
        <p:spPr>
          <a:xfrm>
            <a:off x="4117734" y="1389204"/>
            <a:ext cx="288032" cy="527628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Up-Down Arrow 11"/>
          <p:cNvSpPr/>
          <p:nvPr/>
        </p:nvSpPr>
        <p:spPr>
          <a:xfrm>
            <a:off x="4127756" y="2564904"/>
            <a:ext cx="288032" cy="599636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Up-Down Arrow 12"/>
          <p:cNvSpPr/>
          <p:nvPr/>
        </p:nvSpPr>
        <p:spPr>
          <a:xfrm>
            <a:off x="4117734" y="4149080"/>
            <a:ext cx="288032" cy="527628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2" name="Picture 4" descr="C:\Users\debbie.smith.WHS.010\AppData\Local\Microsoft\Windows\Temporary Internet Files\Content.IE5\95Z19M8Z\large-MacBook-Laptop-66.6-1915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243819"/>
            <a:ext cx="946697" cy="73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debbie.smith.WHS.010\AppData\Local\Microsoft\Windows\Temporary Internet Files\Content.IE5\JOUSEVMQ\desktop_computer_icon_by_ivprogrammer-d5hefu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128" y="4897333"/>
            <a:ext cx="1052900" cy="105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debbie.smith.WHS.010\AppData\Local\Microsoft\Windows\Temporary Internet Files\Content.IE5\JOUSEVMQ\IPad_Air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291" y="4886815"/>
            <a:ext cx="740957" cy="109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Up-Down Arrow 16"/>
          <p:cNvSpPr/>
          <p:nvPr/>
        </p:nvSpPr>
        <p:spPr>
          <a:xfrm rot="18556985">
            <a:off x="5167038" y="3776697"/>
            <a:ext cx="288032" cy="1568190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Up-Down Arrow 17"/>
          <p:cNvSpPr/>
          <p:nvPr/>
        </p:nvSpPr>
        <p:spPr>
          <a:xfrm rot="2533474">
            <a:off x="3059832" y="3809314"/>
            <a:ext cx="288032" cy="1684825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2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INTERNET SERVICE PROVIDER (ISP)</a:t>
            </a:r>
          </a:p>
          <a:p>
            <a:endParaRPr lang="en-GB" sz="2000" b="1" dirty="0"/>
          </a:p>
          <a:p>
            <a:r>
              <a:rPr lang="en-GB" sz="3400" dirty="0" smtClean="0"/>
              <a:t>An ISP allows connection to the internet for a client.  It would be too expensive to connect directly to the internet so the ISP gives an easy way for connection.</a:t>
            </a:r>
          </a:p>
          <a:p>
            <a:endParaRPr lang="en-GB" sz="2000" dirty="0"/>
          </a:p>
          <a:p>
            <a:r>
              <a:rPr lang="en-GB" sz="3400" dirty="0" smtClean="0"/>
              <a:t>An ISP may provide connection to one client or a network of clients, for example a home network.  ISPs can also provide additional services such as website development and technical support – this is usually for an additional fee.</a:t>
            </a:r>
          </a:p>
        </p:txBody>
      </p:sp>
    </p:spTree>
    <p:extLst>
      <p:ext uri="{BB962C8B-B14F-4D97-AF65-F5344CB8AC3E}">
        <p14:creationId xmlns:p14="http://schemas.microsoft.com/office/powerpoint/2010/main" val="275395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8853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600" b="1" dirty="0" smtClean="0"/>
          </a:p>
          <a:p>
            <a:endParaRPr lang="en-GB" sz="3600" b="1" dirty="0"/>
          </a:p>
          <a:p>
            <a:endParaRPr lang="en-GB" sz="3600" b="1" dirty="0" smtClean="0"/>
          </a:p>
          <a:p>
            <a:endParaRPr lang="en-GB" sz="3600" b="1" dirty="0"/>
          </a:p>
          <a:p>
            <a:endParaRPr lang="en-GB" sz="3600" b="1" dirty="0" smtClean="0"/>
          </a:p>
          <a:p>
            <a:r>
              <a:rPr lang="en-GB" sz="3600" dirty="0" smtClean="0"/>
              <a:t>Match the correct hardware to the definition.  (3 marks)</a:t>
            </a:r>
          </a:p>
          <a:p>
            <a:endParaRPr lang="en-GB" sz="3600" dirty="0"/>
          </a:p>
        </p:txBody>
      </p:sp>
      <p:pic>
        <p:nvPicPr>
          <p:cNvPr id="5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4860032" y="4869160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In your online test you can flag a question for review so you can come back to it later.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563918"/>
              </p:ext>
            </p:extLst>
          </p:nvPr>
        </p:nvGraphicFramePr>
        <p:xfrm>
          <a:off x="1115616" y="1052736"/>
          <a:ext cx="12478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Client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Server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Router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285908"/>
              </p:ext>
            </p:extLst>
          </p:nvPr>
        </p:nvGraphicFramePr>
        <p:xfrm>
          <a:off x="2987824" y="1052736"/>
          <a:ext cx="5328592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2859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Powerful computer that controls the network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Device which directs traffic over a network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 user’s device such as a laptop or smartphone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78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 smtClean="0"/>
          </a:p>
          <a:p>
            <a:endParaRPr lang="en-GB" sz="3600" b="1" dirty="0"/>
          </a:p>
          <a:p>
            <a:endParaRPr lang="en-GB" sz="3600" dirty="0"/>
          </a:p>
        </p:txBody>
      </p:sp>
      <p:pic>
        <p:nvPicPr>
          <p:cNvPr id="5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94556"/>
              </p:ext>
            </p:extLst>
          </p:nvPr>
        </p:nvGraphicFramePr>
        <p:xfrm>
          <a:off x="899592" y="1052736"/>
          <a:ext cx="6912768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6"/>
                <a:gridCol w="4968552"/>
              </a:tblGrid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00B050"/>
                          </a:solidFill>
                        </a:rPr>
                        <a:t>Server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GB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 smtClean="0">
                          <a:solidFill>
                            <a:srgbClr val="00B050"/>
                          </a:solidFill>
                        </a:rPr>
                        <a:t>Powerful computer that controls the network.</a:t>
                      </a:r>
                    </a:p>
                    <a:p>
                      <a:endParaRPr lang="en-GB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00B050"/>
                          </a:solidFill>
                        </a:rPr>
                        <a:t>Router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GB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>
                          <a:solidFill>
                            <a:srgbClr val="00B050"/>
                          </a:solidFill>
                        </a:rPr>
                        <a:t>Device which directs traffic over a network.</a:t>
                      </a:r>
                    </a:p>
                    <a:p>
                      <a:endParaRPr lang="en-GB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GB" sz="3200" b="1" dirty="0" smtClean="0">
                          <a:solidFill>
                            <a:srgbClr val="00B050"/>
                          </a:solidFill>
                        </a:rPr>
                        <a:t>Client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GB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smtClean="0">
                          <a:solidFill>
                            <a:srgbClr val="00B050"/>
                          </a:solidFill>
                        </a:rPr>
                        <a:t>A user’s device such as a laptop or smartphone.</a:t>
                      </a:r>
                    </a:p>
                    <a:p>
                      <a:endParaRPr lang="en-GB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35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0"/>
            <a:ext cx="756084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2</a:t>
            </a:r>
          </a:p>
          <a:p>
            <a:endParaRPr lang="en-GB" sz="3600" b="1" dirty="0"/>
          </a:p>
          <a:p>
            <a:r>
              <a:rPr lang="en-GB" sz="3600" dirty="0" smtClean="0"/>
              <a:t>What is the name given to the device that directs the traffic over the internet?  (1 mark)</a:t>
            </a:r>
          </a:p>
          <a:p>
            <a:endParaRPr lang="en-GB" sz="3600" dirty="0" smtClean="0"/>
          </a:p>
          <a:p>
            <a:r>
              <a:rPr lang="en-GB" sz="3600" dirty="0" smtClean="0"/>
              <a:t>	Modem</a:t>
            </a:r>
          </a:p>
          <a:p>
            <a:r>
              <a:rPr lang="en-GB" sz="3600" dirty="0" smtClean="0"/>
              <a:t>	Client</a:t>
            </a:r>
          </a:p>
          <a:p>
            <a:r>
              <a:rPr lang="en-GB" sz="3600" dirty="0" smtClean="0"/>
              <a:t>	Server</a:t>
            </a:r>
          </a:p>
          <a:p>
            <a:r>
              <a:rPr lang="en-GB" sz="3600" dirty="0" smtClean="0"/>
              <a:t>	Router</a:t>
            </a:r>
            <a:endParaRPr lang="en-GB" sz="3600" dirty="0"/>
          </a:p>
          <a:p>
            <a:endParaRPr lang="en-GB" sz="3600" dirty="0"/>
          </a:p>
        </p:txBody>
      </p:sp>
      <p:pic>
        <p:nvPicPr>
          <p:cNvPr id="3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72302" y="3356992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172302" y="3867489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164781" y="4437112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164781" y="5013176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583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0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 smtClean="0"/>
          </a:p>
          <a:p>
            <a:endParaRPr lang="en-GB" sz="3600" b="1" dirty="0"/>
          </a:p>
          <a:p>
            <a:r>
              <a:rPr lang="en-GB" sz="3600" b="1" dirty="0" smtClean="0">
                <a:solidFill>
                  <a:srgbClr val="00B050"/>
                </a:solidFill>
              </a:rPr>
              <a:t>	Router</a:t>
            </a:r>
            <a:endParaRPr lang="en-GB" sz="3600" b="1" dirty="0">
              <a:solidFill>
                <a:srgbClr val="00B050"/>
              </a:solidFill>
            </a:endParaRPr>
          </a:p>
        </p:txBody>
      </p:sp>
      <p:pic>
        <p:nvPicPr>
          <p:cNvPr id="3" name="Picture 2" descr="C:\Users\debbie.smith.WHS.009\AppData\Local\Microsoft\Windows\Temporary Internet Files\Content.IE5\NGSCGDY6\Help-Icon-Question-Mark-15271-smal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23" y="5589240"/>
            <a:ext cx="540040" cy="54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1600" y="1268760"/>
            <a:ext cx="360040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rgbClr val="00B050"/>
                </a:solidFill>
                <a:sym typeface="Wingdings 2"/>
              </a:rPr>
              <a:t></a:t>
            </a:r>
            <a:endParaRPr lang="en-GB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3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b="1" dirty="0"/>
          </a:p>
          <a:p>
            <a:r>
              <a:rPr lang="en-GB" sz="4000" dirty="0" smtClean="0"/>
              <a:t>The internet is a global network of interconnected computers.</a:t>
            </a:r>
          </a:p>
          <a:p>
            <a:endParaRPr lang="en-GB" sz="4000" dirty="0"/>
          </a:p>
          <a:p>
            <a:r>
              <a:rPr lang="en-GB" sz="4000" dirty="0" smtClean="0"/>
              <a:t>It allows data to be exchanged between computers and devices</a:t>
            </a:r>
          </a:p>
        </p:txBody>
      </p:sp>
    </p:spTree>
    <p:extLst>
      <p:ext uri="{BB962C8B-B14F-4D97-AF65-F5344CB8AC3E}">
        <p14:creationId xmlns:p14="http://schemas.microsoft.com/office/powerpoint/2010/main" val="40325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b="1" dirty="0"/>
          </a:p>
          <a:p>
            <a:r>
              <a:rPr lang="en-GB" sz="4000" dirty="0" smtClean="0"/>
              <a:t>What is the difference between the internet and the world wide web?</a:t>
            </a:r>
          </a:p>
          <a:p>
            <a:endParaRPr lang="en-GB" sz="4000" dirty="0"/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The internet is the technology (the hardware).</a:t>
            </a:r>
          </a:p>
          <a:p>
            <a:endParaRPr lang="en-GB" sz="4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GB" sz="4000" dirty="0" smtClean="0"/>
              <a:t>The World Wide Web is the content, the web pages, the data.</a:t>
            </a:r>
          </a:p>
        </p:txBody>
      </p:sp>
    </p:spTree>
    <p:extLst>
      <p:ext uri="{BB962C8B-B14F-4D97-AF65-F5344CB8AC3E}">
        <p14:creationId xmlns:p14="http://schemas.microsoft.com/office/powerpoint/2010/main" val="66728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2060848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INTERNET HARDWARE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3675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SERVER</a:t>
            </a:r>
            <a:endParaRPr lang="en-GB" sz="4000" b="1" dirty="0"/>
          </a:p>
          <a:p>
            <a:endParaRPr lang="en-GB" sz="34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Runs special software to serve other computers.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3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Types: file servers, print servers, web servers, email servers.</a:t>
            </a:r>
          </a:p>
        </p:txBody>
      </p:sp>
    </p:spTree>
    <p:extLst>
      <p:ext uri="{BB962C8B-B14F-4D97-AF65-F5344CB8AC3E}">
        <p14:creationId xmlns:p14="http://schemas.microsoft.com/office/powerpoint/2010/main" val="5898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CLIENT</a:t>
            </a:r>
          </a:p>
          <a:p>
            <a:endParaRPr lang="en-GB" sz="34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A computer/device that uses services provided by a server.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3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The computer/device you use to access the internet is a client.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380691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ROUTERS</a:t>
            </a:r>
          </a:p>
          <a:p>
            <a:endParaRPr lang="en-GB" sz="34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Devices which ‘route’ (direct) traffic (data) through a network.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3400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They are intelligent and will try to find the best routes.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328334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CONNECTIONS/CABLES</a:t>
            </a:r>
          </a:p>
          <a:p>
            <a:endParaRPr lang="en-GB" sz="34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The connections between this hardware.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3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Cables, fibre, telephone lines, etc.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224046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BACKBONE</a:t>
            </a:r>
          </a:p>
          <a:p>
            <a:endParaRPr lang="en-GB" sz="34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400" dirty="0" smtClean="0"/>
              <a:t>A ‘big’ cable (often fibre) which connects a large number of devices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224046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1067</TotalTime>
  <Words>390</Words>
  <Application>Microsoft Office PowerPoint</Application>
  <PresentationFormat>On-screen Show (4:3)</PresentationFormat>
  <Paragraphs>84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58</cp:revision>
  <dcterms:created xsi:type="dcterms:W3CDTF">2016-01-05T10:24:39Z</dcterms:created>
  <dcterms:modified xsi:type="dcterms:W3CDTF">2017-04-04T13:12:06Z</dcterms:modified>
</cp:coreProperties>
</file>