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90" r:id="rId2"/>
    <p:sldId id="266" r:id="rId3"/>
    <p:sldId id="302" r:id="rId4"/>
    <p:sldId id="304" r:id="rId5"/>
    <p:sldId id="312" r:id="rId6"/>
    <p:sldId id="305" r:id="rId7"/>
    <p:sldId id="306" r:id="rId8"/>
    <p:sldId id="313" r:id="rId9"/>
    <p:sldId id="310" r:id="rId10"/>
    <p:sldId id="307" r:id="rId11"/>
    <p:sldId id="303" r:id="rId12"/>
    <p:sldId id="296" r:id="rId13"/>
    <p:sldId id="308" r:id="rId14"/>
    <p:sldId id="309" r:id="rId15"/>
    <p:sldId id="311" r:id="rId16"/>
    <p:sldId id="300" r:id="rId17"/>
    <p:sldId id="314" r:id="rId18"/>
    <p:sldId id="301" r:id="rId19"/>
    <p:sldId id="31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6" autoAdjust="0"/>
    <p:restoredTop sz="94660"/>
  </p:normalViewPr>
  <p:slideViewPr>
    <p:cSldViewPr>
      <p:cViewPr>
        <p:scale>
          <a:sx n="90" d="100"/>
          <a:sy n="90" d="100"/>
        </p:scale>
        <p:origin x="-606" y="-3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24EE2F-A298-4FF0-83D3-4F83F1C1FD86}" type="datetimeFigureOut">
              <a:rPr lang="en-GB" smtClean="0"/>
              <a:t>04/04/2017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7919FA-B243-4543-882A-1ECC29B8E346}" type="slidenum">
              <a:rPr lang="en-GB" smtClean="0"/>
              <a:t>‹#›</a:t>
            </a:fld>
            <a:endParaRPr lang="en-GB"/>
          </a:p>
        </p:txBody>
      </p:sp>
    </p:spTree>
    <p:extLst>
      <p:ext uri="{BB962C8B-B14F-4D97-AF65-F5344CB8AC3E}">
        <p14:creationId xmlns:p14="http://schemas.microsoft.com/office/powerpoint/2010/main" val="65336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37919FA-B243-4543-882A-1ECC29B8E346}" type="slidenum">
              <a:rPr lang="en-GB" smtClean="0"/>
              <a:t>19</a:t>
            </a:fld>
            <a:endParaRPr lang="en-GB"/>
          </a:p>
        </p:txBody>
      </p:sp>
    </p:spTree>
    <p:extLst>
      <p:ext uri="{BB962C8B-B14F-4D97-AF65-F5344CB8AC3E}">
        <p14:creationId xmlns:p14="http://schemas.microsoft.com/office/powerpoint/2010/main" val="117793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B9FBFAD-BBBE-465D-A6E2-406CE88EBCBE}" type="datetimeFigureOut">
              <a:rPr lang="en-GB" smtClean="0"/>
              <a:t>04/04/2017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9FBFAD-BBBE-465D-A6E2-406CE88EBCBE}" type="datetimeFigureOut">
              <a:rPr lang="en-GB" smtClean="0"/>
              <a:t>04/04/2017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9FBFAD-BBBE-465D-A6E2-406CE88EBCBE}" type="datetimeFigureOut">
              <a:rPr lang="en-GB" smtClean="0"/>
              <a:t>04/04/2017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9FBFAD-BBBE-465D-A6E2-406CE88EBCBE}" type="datetimeFigureOut">
              <a:rPr lang="en-GB" smtClean="0"/>
              <a:t>04/04/2017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9FBFAD-BBBE-465D-A6E2-406CE88EBCBE}" type="datetimeFigureOut">
              <a:rPr lang="en-GB" smtClean="0"/>
              <a:t>04/04/2017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758F17-DFB9-4021-ABBB-0AA59AAD43E3}" type="slidenum">
              <a:rPr lang="en-GB" smtClean="0"/>
              <a:t>‹#›</a:t>
            </a:fld>
            <a:endParaRPr lang="en-GB"/>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6B9FBFAD-BBBE-465D-A6E2-406CE88EBCBE}" type="datetimeFigureOut">
              <a:rPr lang="en-GB" smtClean="0"/>
              <a:t>04/04/2017</a:t>
            </a:fld>
            <a:endParaRPr lang="en-GB"/>
          </a:p>
        </p:txBody>
      </p:sp>
      <p:sp>
        <p:nvSpPr>
          <p:cNvPr id="9" name="Slide Number Placeholder 8"/>
          <p:cNvSpPr>
            <a:spLocks noGrp="1"/>
          </p:cNvSpPr>
          <p:nvPr>
            <p:ph type="sldNum" sz="quarter" idx="11"/>
          </p:nvPr>
        </p:nvSpPr>
        <p:spPr/>
        <p:txBody>
          <a:bodyPr/>
          <a:lstStyle/>
          <a:p>
            <a:fld id="{2F758F17-DFB9-4021-ABBB-0AA59AAD43E3}" type="slidenum">
              <a:rPr lang="en-GB" smtClean="0"/>
              <a:t>‹#›</a:t>
            </a:fld>
            <a:endParaRPr lang="en-GB"/>
          </a:p>
        </p:txBody>
      </p:sp>
      <p:sp>
        <p:nvSpPr>
          <p:cNvPr id="10" name="Footer Placeholder 9"/>
          <p:cNvSpPr>
            <a:spLocks noGrp="1"/>
          </p:cNvSpPr>
          <p:nvPr>
            <p:ph type="ftr" sz="quarter" idx="12"/>
          </p:nvPr>
        </p:nvSpPr>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2F758F17-DFB9-4021-ABBB-0AA59AAD43E3}" type="slidenum">
              <a:rPr lang="en-GB" smtClean="0"/>
              <a:t>‹#›</a:t>
            </a:fld>
            <a:endParaRPr lang="en-GB"/>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GB"/>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B9FBFAD-BBBE-465D-A6E2-406CE88EBCBE}" type="datetimeFigureOut">
              <a:rPr lang="en-GB" smtClean="0"/>
              <a:t>04/04/2017</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0.jpeg"/></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380" y="332656"/>
            <a:ext cx="8460432" cy="3170099"/>
          </a:xfrm>
          <a:prstGeom prst="rect">
            <a:avLst/>
          </a:prstGeom>
        </p:spPr>
        <p:txBody>
          <a:bodyPr wrap="square">
            <a:spAutoFit/>
          </a:bodyPr>
          <a:lstStyle/>
          <a:p>
            <a:pPr algn="ctr"/>
            <a:r>
              <a:rPr lang="en-GB" sz="4000" b="1" dirty="0" smtClean="0"/>
              <a:t>U BI QUIT OUS</a:t>
            </a:r>
          </a:p>
          <a:p>
            <a:pPr algn="ctr"/>
            <a:r>
              <a:rPr lang="en-GB" sz="4000" b="1" dirty="0" smtClean="0"/>
              <a:t>_ /_ _ /_ _ _ _ /_ _ _</a:t>
            </a:r>
          </a:p>
          <a:p>
            <a:pPr algn="ctr"/>
            <a:endParaRPr lang="en-GB" sz="4000" b="1" dirty="0"/>
          </a:p>
          <a:p>
            <a:pPr algn="ctr"/>
            <a:r>
              <a:rPr lang="en-GB" sz="4000" b="1" dirty="0" smtClean="0"/>
              <a:t>UBIQUITOUS COMPUTING</a:t>
            </a:r>
            <a:endParaRPr lang="en-GB" sz="4000" b="1" dirty="0"/>
          </a:p>
          <a:p>
            <a:pPr algn="ctr"/>
            <a:r>
              <a:rPr lang="en-GB" sz="4000" b="1" dirty="0"/>
              <a:t>(existing everywhere)</a:t>
            </a:r>
          </a:p>
        </p:txBody>
      </p:sp>
      <p:pic>
        <p:nvPicPr>
          <p:cNvPr id="3" name="Picture 2" descr="\\whs1\pool\MRS WILLIAMS IT\WEB SITES\BTEC LEVEL 2 ICT NQF\PAGES\UNIT 1 THE ONLINE WORLD\Online Worl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6081" y="3717032"/>
            <a:ext cx="2448272"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40149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ounded Rectangle 15"/>
          <p:cNvSpPr/>
          <p:nvPr/>
        </p:nvSpPr>
        <p:spPr>
          <a:xfrm>
            <a:off x="549001" y="1997043"/>
            <a:ext cx="1584176" cy="11808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33" name="Picture 9" descr="C:\Users\debbie.smith.WHS.009\AppData\Local\Microsoft\Windows\Temporary Internet Files\Content.IE5\G60QY64I\washingmachine2[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2736" y="2048474"/>
            <a:ext cx="1056705" cy="994284"/>
          </a:xfrm>
          <a:prstGeom prst="rect">
            <a:avLst/>
          </a:prstGeom>
          <a:noFill/>
          <a:extLst>
            <a:ext uri="{909E8E84-426E-40DD-AFC4-6F175D3DCCD1}">
              <a14:hiddenFill xmlns:a14="http://schemas.microsoft.com/office/drawing/2010/main">
                <a:solidFill>
                  <a:srgbClr val="FFFFFF"/>
                </a:solidFill>
              </a14:hiddenFill>
            </a:ext>
          </a:extLst>
        </p:spPr>
      </p:pic>
      <p:sp>
        <p:nvSpPr>
          <p:cNvPr id="24" name="Rectangle 23"/>
          <p:cNvSpPr/>
          <p:nvPr/>
        </p:nvSpPr>
        <p:spPr>
          <a:xfrm>
            <a:off x="0" y="0"/>
            <a:ext cx="8460432" cy="707886"/>
          </a:xfrm>
          <a:prstGeom prst="rect">
            <a:avLst/>
          </a:prstGeom>
        </p:spPr>
        <p:txBody>
          <a:bodyPr wrap="square">
            <a:spAutoFit/>
          </a:bodyPr>
          <a:lstStyle/>
          <a:p>
            <a:pPr algn="ctr"/>
            <a:r>
              <a:rPr lang="en-GB" sz="4000" b="1" dirty="0" smtClean="0"/>
              <a:t>APPLIANCES</a:t>
            </a:r>
            <a:endParaRPr lang="en-GB" sz="4000" dirty="0" smtClean="0"/>
          </a:p>
        </p:txBody>
      </p:sp>
      <p:sp>
        <p:nvSpPr>
          <p:cNvPr id="25" name="TextBox 24"/>
          <p:cNvSpPr txBox="1"/>
          <p:nvPr/>
        </p:nvSpPr>
        <p:spPr>
          <a:xfrm>
            <a:off x="2411760" y="2082932"/>
            <a:ext cx="5832648" cy="2554545"/>
          </a:xfrm>
          <a:prstGeom prst="rect">
            <a:avLst/>
          </a:prstGeom>
          <a:noFill/>
        </p:spPr>
        <p:txBody>
          <a:bodyPr wrap="square" rtlCol="0">
            <a:spAutoFit/>
          </a:bodyPr>
          <a:lstStyle/>
          <a:p>
            <a:r>
              <a:rPr lang="en-GB" sz="4000" dirty="0" smtClean="0"/>
              <a:t>Processors in washing machines to monitor load size, amount of water, different programmes, etc.</a:t>
            </a:r>
            <a:endParaRPr lang="en-GB" sz="4000" dirty="0"/>
          </a:p>
        </p:txBody>
      </p:sp>
    </p:spTree>
    <p:extLst>
      <p:ext uri="{BB962C8B-B14F-4D97-AF65-F5344CB8AC3E}">
        <p14:creationId xmlns:p14="http://schemas.microsoft.com/office/powerpoint/2010/main" val="35237705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ounded Rectangle 15"/>
          <p:cNvSpPr/>
          <p:nvPr/>
        </p:nvSpPr>
        <p:spPr>
          <a:xfrm>
            <a:off x="549001" y="1947585"/>
            <a:ext cx="1584176" cy="11808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C:\Users\debbie.smith.WHS.009\AppData\Local\Microsoft\Windows\Temporary Internet Files\Content.IE5\DF9C9Z03\large-Red-Polo-Shirt-0-17171[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6467" y="2033474"/>
            <a:ext cx="989244" cy="910106"/>
          </a:xfrm>
          <a:prstGeom prst="rect">
            <a:avLst/>
          </a:prstGeom>
          <a:noFill/>
          <a:extLst>
            <a:ext uri="{909E8E84-426E-40DD-AFC4-6F175D3DCCD1}">
              <a14:hiddenFill xmlns:a14="http://schemas.microsoft.com/office/drawing/2010/main">
                <a:solidFill>
                  <a:srgbClr val="FFFFFF"/>
                </a:solidFill>
              </a14:hiddenFill>
            </a:ext>
          </a:extLst>
        </p:spPr>
      </p:pic>
      <p:sp>
        <p:nvSpPr>
          <p:cNvPr id="24" name="Rectangle 23"/>
          <p:cNvSpPr/>
          <p:nvPr/>
        </p:nvSpPr>
        <p:spPr>
          <a:xfrm>
            <a:off x="0" y="0"/>
            <a:ext cx="8460432" cy="707886"/>
          </a:xfrm>
          <a:prstGeom prst="rect">
            <a:avLst/>
          </a:prstGeom>
        </p:spPr>
        <p:txBody>
          <a:bodyPr wrap="square">
            <a:spAutoFit/>
          </a:bodyPr>
          <a:lstStyle/>
          <a:p>
            <a:pPr algn="ctr"/>
            <a:r>
              <a:rPr lang="en-GB" sz="4000" b="1" dirty="0" smtClean="0"/>
              <a:t>CLOTHING</a:t>
            </a:r>
            <a:endParaRPr lang="en-GB" sz="4000" dirty="0" smtClean="0"/>
          </a:p>
        </p:txBody>
      </p:sp>
      <p:sp>
        <p:nvSpPr>
          <p:cNvPr id="2" name="TextBox 1"/>
          <p:cNvSpPr txBox="1"/>
          <p:nvPr/>
        </p:nvSpPr>
        <p:spPr>
          <a:xfrm>
            <a:off x="2411760" y="2033474"/>
            <a:ext cx="5832648" cy="2554545"/>
          </a:xfrm>
          <a:prstGeom prst="rect">
            <a:avLst/>
          </a:prstGeom>
          <a:noFill/>
        </p:spPr>
        <p:txBody>
          <a:bodyPr wrap="square" rtlCol="0">
            <a:spAutoFit/>
          </a:bodyPr>
          <a:lstStyle/>
          <a:p>
            <a:r>
              <a:rPr lang="en-GB" sz="4000" dirty="0" smtClean="0"/>
              <a:t>Processors embedded into running kit to measure distance, heartbeat, etc. of the wearer</a:t>
            </a:r>
            <a:endParaRPr lang="en-GB" sz="4000" dirty="0"/>
          </a:p>
        </p:txBody>
      </p:sp>
    </p:spTree>
    <p:extLst>
      <p:ext uri="{BB962C8B-B14F-4D97-AF65-F5344CB8AC3E}">
        <p14:creationId xmlns:p14="http://schemas.microsoft.com/office/powerpoint/2010/main" val="21108340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0"/>
            <a:ext cx="7632848" cy="6863417"/>
          </a:xfrm>
          <a:prstGeom prst="rect">
            <a:avLst/>
          </a:prstGeom>
        </p:spPr>
        <p:txBody>
          <a:bodyPr wrap="square">
            <a:spAutoFit/>
          </a:bodyPr>
          <a:lstStyle/>
          <a:p>
            <a:pPr algn="ctr"/>
            <a:r>
              <a:rPr lang="en-GB" sz="4000" b="1" dirty="0" smtClean="0"/>
              <a:t>RFID CHIPS</a:t>
            </a:r>
          </a:p>
          <a:p>
            <a:pPr algn="ctr"/>
            <a:endParaRPr lang="en-GB" sz="4000" b="1" dirty="0" smtClean="0"/>
          </a:p>
          <a:p>
            <a:r>
              <a:rPr lang="en-GB" sz="4000" dirty="0" smtClean="0"/>
              <a:t>Radio Frequency Identification chips (RFID) are a way to embed processors into everyday objects.  </a:t>
            </a:r>
          </a:p>
          <a:p>
            <a:endParaRPr lang="en-GB" sz="4000" dirty="0"/>
          </a:p>
          <a:p>
            <a:r>
              <a:rPr lang="en-GB" sz="4000" dirty="0" smtClean="0"/>
              <a:t>They can be used to identify and track an object.  It is similar to a bar code, although it does not need to be scanned.</a:t>
            </a:r>
          </a:p>
          <a:p>
            <a:pPr algn="ctr"/>
            <a:endParaRPr lang="en-GB" sz="4000" dirty="0" smtClean="0"/>
          </a:p>
        </p:txBody>
      </p:sp>
    </p:spTree>
    <p:extLst>
      <p:ext uri="{BB962C8B-B14F-4D97-AF65-F5344CB8AC3E}">
        <p14:creationId xmlns:p14="http://schemas.microsoft.com/office/powerpoint/2010/main" val="40055356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704856" cy="4401205"/>
          </a:xfrm>
          <a:prstGeom prst="rect">
            <a:avLst/>
          </a:prstGeom>
        </p:spPr>
        <p:txBody>
          <a:bodyPr wrap="square">
            <a:spAutoFit/>
          </a:bodyPr>
          <a:lstStyle/>
          <a:p>
            <a:pPr algn="ctr"/>
            <a:r>
              <a:rPr lang="en-GB" sz="4000" b="1" dirty="0" smtClean="0"/>
              <a:t>CAT FLAPS</a:t>
            </a:r>
          </a:p>
          <a:p>
            <a:pPr algn="ctr"/>
            <a:endParaRPr lang="en-GB" sz="4000" b="1" dirty="0"/>
          </a:p>
          <a:p>
            <a:pPr algn="ctr"/>
            <a:r>
              <a:rPr lang="en-GB" sz="4000" dirty="0" smtClean="0"/>
              <a:t>This cat flap only opens for an animal wearing the correct RFID chip</a:t>
            </a:r>
          </a:p>
          <a:p>
            <a:pPr algn="ctr"/>
            <a:endParaRPr lang="en-GB" sz="4000" b="1" dirty="0" smtClean="0"/>
          </a:p>
          <a:p>
            <a:pPr algn="ctr"/>
            <a:endParaRPr lang="en-GB" sz="4000" dirty="0" smtClean="0"/>
          </a:p>
        </p:txBody>
      </p:sp>
      <p:pic>
        <p:nvPicPr>
          <p:cNvPr id="1026" name="Picture 2" descr="Tabby cat coming through the cat flap"/>
          <p:cNvPicPr>
            <a:picLocks noChangeAspect="1" noChangeArrowheads="1"/>
          </p:cNvPicPr>
          <p:nvPr/>
        </p:nvPicPr>
        <p:blipFill rotWithShape="1">
          <a:blip r:embed="rId2">
            <a:extLst>
              <a:ext uri="{28A0092B-C50C-407E-A947-70E740481C1C}">
                <a14:useLocalDpi xmlns:a14="http://schemas.microsoft.com/office/drawing/2010/main" val="0"/>
              </a:ext>
            </a:extLst>
          </a:blip>
          <a:srcRect b="10093"/>
          <a:stretch/>
        </p:blipFill>
        <p:spPr bwMode="auto">
          <a:xfrm>
            <a:off x="2843808" y="3212976"/>
            <a:ext cx="3528392" cy="32184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89024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0"/>
            <a:ext cx="7632848" cy="3785652"/>
          </a:xfrm>
          <a:prstGeom prst="rect">
            <a:avLst/>
          </a:prstGeom>
        </p:spPr>
        <p:txBody>
          <a:bodyPr wrap="square">
            <a:spAutoFit/>
          </a:bodyPr>
          <a:lstStyle/>
          <a:p>
            <a:pPr algn="ctr"/>
            <a:r>
              <a:rPr lang="en-GB" sz="4000" b="1" dirty="0" smtClean="0"/>
              <a:t>FRIDGES</a:t>
            </a:r>
          </a:p>
          <a:p>
            <a:pPr algn="ctr"/>
            <a:endParaRPr lang="en-GB" sz="4000" b="1" dirty="0" smtClean="0"/>
          </a:p>
          <a:p>
            <a:pPr algn="ctr"/>
            <a:r>
              <a:rPr lang="en-GB" sz="4000" dirty="0" smtClean="0"/>
              <a:t>This fridge uses RFID chips to monitor and order groceries</a:t>
            </a:r>
          </a:p>
          <a:p>
            <a:pPr algn="ctr"/>
            <a:endParaRPr lang="en-GB" sz="4000" b="1" dirty="0" smtClean="0"/>
          </a:p>
          <a:p>
            <a:pPr algn="ctr"/>
            <a:endParaRPr lang="en-GB" sz="4000" dirty="0" smtClean="0"/>
          </a:p>
        </p:txBody>
      </p:sp>
      <p:pic>
        <p:nvPicPr>
          <p:cNvPr id="2050" name="Picture 2" descr="All the range: They are the latest kitchen status symbols but are they worth the money? Pictured is the interior of the Meneghini Customised Wooden Fridge Freezer"/>
          <p:cNvPicPr>
            <a:picLocks noChangeAspect="1" noChangeArrowheads="1"/>
          </p:cNvPicPr>
          <p:nvPr/>
        </p:nvPicPr>
        <p:blipFill rotWithShape="1">
          <a:blip r:embed="rId2">
            <a:extLst>
              <a:ext uri="{28A0092B-C50C-407E-A947-70E740481C1C}">
                <a14:useLocalDpi xmlns:a14="http://schemas.microsoft.com/office/drawing/2010/main" val="0"/>
              </a:ext>
            </a:extLst>
          </a:blip>
          <a:srcRect l="17120" r="12018"/>
          <a:stretch/>
        </p:blipFill>
        <p:spPr bwMode="auto">
          <a:xfrm>
            <a:off x="2623458" y="2780928"/>
            <a:ext cx="4306186" cy="3390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75325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27584" y="0"/>
            <a:ext cx="7632848" cy="5016758"/>
          </a:xfrm>
          <a:prstGeom prst="rect">
            <a:avLst/>
          </a:prstGeom>
        </p:spPr>
        <p:txBody>
          <a:bodyPr wrap="square">
            <a:spAutoFit/>
          </a:bodyPr>
          <a:lstStyle/>
          <a:p>
            <a:pPr algn="ctr"/>
            <a:r>
              <a:rPr lang="en-GB" sz="4000" b="1" dirty="0" smtClean="0"/>
              <a:t>PET CHIPPING</a:t>
            </a:r>
          </a:p>
          <a:p>
            <a:pPr algn="ctr"/>
            <a:endParaRPr lang="en-GB" sz="4000" b="1" dirty="0" smtClean="0"/>
          </a:p>
          <a:p>
            <a:r>
              <a:rPr lang="en-GB" sz="4000" dirty="0"/>
              <a:t>A RFID chip </a:t>
            </a:r>
            <a:r>
              <a:rPr lang="en-GB" sz="4000" dirty="0" smtClean="0"/>
              <a:t>(the size of a grain of rice) is </a:t>
            </a:r>
            <a:r>
              <a:rPr lang="en-GB" sz="4000" dirty="0"/>
              <a:t>inserted between the shoulder blades, this stores information about the </a:t>
            </a:r>
            <a:r>
              <a:rPr lang="en-GB" sz="4000" dirty="0" smtClean="0"/>
              <a:t>pet in case it gets lost.</a:t>
            </a:r>
          </a:p>
          <a:p>
            <a:pPr algn="ctr"/>
            <a:endParaRPr lang="en-GB" sz="4000" dirty="0" smtClean="0"/>
          </a:p>
        </p:txBody>
      </p:sp>
      <p:pic>
        <p:nvPicPr>
          <p:cNvPr id="409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2690" t="36466" r="38086" b="21831"/>
          <a:stretch/>
        </p:blipFill>
        <p:spPr bwMode="auto">
          <a:xfrm>
            <a:off x="2843808" y="4237547"/>
            <a:ext cx="3600400" cy="24402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86697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885384" cy="5078313"/>
          </a:xfrm>
          <a:prstGeom prst="rect">
            <a:avLst/>
          </a:prstGeom>
        </p:spPr>
        <p:txBody>
          <a:bodyPr wrap="square">
            <a:spAutoFit/>
          </a:bodyPr>
          <a:lstStyle/>
          <a:p>
            <a:r>
              <a:rPr lang="en-GB" sz="3600" b="1" dirty="0" smtClean="0"/>
              <a:t>Model Question </a:t>
            </a:r>
            <a:r>
              <a:rPr lang="en-GB" sz="3600" b="1" dirty="0" smtClean="0"/>
              <a:t>1</a:t>
            </a:r>
          </a:p>
          <a:p>
            <a:endParaRPr lang="en-GB" sz="3600" b="1" dirty="0"/>
          </a:p>
          <a:p>
            <a:r>
              <a:rPr lang="en-GB" sz="3600" dirty="0" smtClean="0"/>
              <a:t>Describe </a:t>
            </a:r>
            <a:r>
              <a:rPr lang="en-GB" sz="3600" b="1" dirty="0" smtClean="0"/>
              <a:t>one</a:t>
            </a:r>
            <a:r>
              <a:rPr lang="en-GB" sz="3600" dirty="0" smtClean="0"/>
              <a:t> use of RFID chips in a high street retail shop.  </a:t>
            </a:r>
          </a:p>
          <a:p>
            <a:endParaRPr lang="en-GB" sz="3600" dirty="0" smtClean="0"/>
          </a:p>
          <a:p>
            <a:r>
              <a:rPr lang="en-GB" sz="3600" dirty="0" smtClean="0"/>
              <a:t>State </a:t>
            </a:r>
            <a:r>
              <a:rPr lang="en-GB" sz="3600" b="1" dirty="0" smtClean="0"/>
              <a:t>one</a:t>
            </a:r>
            <a:r>
              <a:rPr lang="en-GB" sz="3600" dirty="0" smtClean="0"/>
              <a:t> benefit their introduction could bring. (2 marks)</a:t>
            </a:r>
          </a:p>
          <a:p>
            <a:endParaRPr lang="en-GB" sz="3600" b="1" dirty="0" smtClean="0"/>
          </a:p>
          <a:p>
            <a:endParaRPr lang="en-GB" sz="3600" dirty="0"/>
          </a:p>
        </p:txBody>
      </p:sp>
      <p:pic>
        <p:nvPicPr>
          <p:cNvPr id="5" name="Picture 2" descr="C:\Users\debbie.smith.WHS.009\AppData\Local\Microsoft\Windows\Temporary Internet Files\Content.IE5\NGSCGDY6\Help-Icon-Question-Mark-15271-small[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5723" y="5589240"/>
            <a:ext cx="540040" cy="540040"/>
          </a:xfrm>
          <a:prstGeom prst="rect">
            <a:avLst/>
          </a:prstGeom>
          <a:noFill/>
          <a:extLst>
            <a:ext uri="{909E8E84-426E-40DD-AFC4-6F175D3DCCD1}">
              <a14:hiddenFill xmlns:a14="http://schemas.microsoft.com/office/drawing/2010/main">
                <a:solidFill>
                  <a:srgbClr val="FFFFFF"/>
                </a:solidFill>
              </a14:hiddenFill>
            </a:ext>
          </a:extLst>
        </p:spPr>
      </p:pic>
      <p:sp>
        <p:nvSpPr>
          <p:cNvPr id="8" name="Rounded Rectangle 7"/>
          <p:cNvSpPr/>
          <p:nvPr/>
        </p:nvSpPr>
        <p:spPr>
          <a:xfrm>
            <a:off x="4860032" y="4869160"/>
            <a:ext cx="3240360" cy="16561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HINT:</a:t>
            </a:r>
          </a:p>
          <a:p>
            <a:pPr algn="ctr"/>
            <a:r>
              <a:rPr lang="en-GB" dirty="0" smtClean="0"/>
              <a:t>Think carefully about what information the question is asking for.   There are </a:t>
            </a:r>
            <a:r>
              <a:rPr lang="en-GB" b="1" dirty="0" smtClean="0"/>
              <a:t>TWO</a:t>
            </a:r>
            <a:r>
              <a:rPr lang="en-GB" dirty="0" smtClean="0"/>
              <a:t> parts – </a:t>
            </a:r>
            <a:r>
              <a:rPr lang="en-GB" b="1" dirty="0" smtClean="0"/>
              <a:t>ONE</a:t>
            </a:r>
            <a:r>
              <a:rPr lang="en-GB" dirty="0" smtClean="0"/>
              <a:t> marks for each</a:t>
            </a:r>
            <a:endParaRPr lang="en-GB" dirty="0"/>
          </a:p>
        </p:txBody>
      </p:sp>
    </p:spTree>
    <p:extLst>
      <p:ext uri="{BB962C8B-B14F-4D97-AF65-F5344CB8AC3E}">
        <p14:creationId xmlns:p14="http://schemas.microsoft.com/office/powerpoint/2010/main" val="42337898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632848" cy="7294305"/>
          </a:xfrm>
          <a:prstGeom prst="rect">
            <a:avLst/>
          </a:prstGeom>
        </p:spPr>
        <p:txBody>
          <a:bodyPr wrap="square">
            <a:spAutoFit/>
          </a:bodyPr>
          <a:lstStyle/>
          <a:p>
            <a:r>
              <a:rPr lang="en-GB" sz="3600" b="1" dirty="0" smtClean="0"/>
              <a:t>Model Answer </a:t>
            </a:r>
            <a:r>
              <a:rPr lang="en-GB" sz="3600" b="1" dirty="0" smtClean="0"/>
              <a:t>1</a:t>
            </a:r>
            <a:endParaRPr lang="en-GB" sz="3600" b="1" dirty="0" smtClean="0"/>
          </a:p>
          <a:p>
            <a:endParaRPr lang="en-GB" sz="3600" b="1" dirty="0"/>
          </a:p>
          <a:p>
            <a:pPr marL="571500" indent="-571500">
              <a:buFont typeface="Wingdings" pitchFamily="2" charset="2"/>
              <a:buChar char="ü"/>
            </a:pPr>
            <a:r>
              <a:rPr lang="en-GB" sz="3600" b="1" dirty="0" smtClean="0">
                <a:solidFill>
                  <a:srgbClr val="00B050"/>
                </a:solidFill>
              </a:rPr>
              <a:t>RFID chips are used for security.  There will be scanners near each exit so if a person steals something and tries to take it through an exit without paying the alarms will sound.  The benefits of RFID are that items do not need to be scanned like a bar code, they can be scanned just by walking through the sensors.</a:t>
            </a:r>
          </a:p>
          <a:p>
            <a:endParaRPr lang="en-GB" sz="3600" dirty="0"/>
          </a:p>
        </p:txBody>
      </p:sp>
      <p:pic>
        <p:nvPicPr>
          <p:cNvPr id="5" name="Picture 2" descr="C:\Users\debbie.smith.WHS.009\AppData\Local\Microsoft\Windows\Temporary Internet Files\Content.IE5\NGSCGDY6\Help-Icon-Question-Mark-15271-small[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5723" y="5589240"/>
            <a:ext cx="540040" cy="540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13561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0"/>
            <a:ext cx="7560840" cy="3416320"/>
          </a:xfrm>
          <a:prstGeom prst="rect">
            <a:avLst/>
          </a:prstGeom>
        </p:spPr>
        <p:txBody>
          <a:bodyPr wrap="square">
            <a:spAutoFit/>
          </a:bodyPr>
          <a:lstStyle/>
          <a:p>
            <a:r>
              <a:rPr lang="en-GB" sz="3600" b="1" dirty="0" smtClean="0"/>
              <a:t>Model Question </a:t>
            </a:r>
            <a:r>
              <a:rPr lang="en-GB" sz="3600" b="1" dirty="0" smtClean="0"/>
              <a:t>2</a:t>
            </a:r>
          </a:p>
          <a:p>
            <a:endParaRPr lang="en-GB" sz="3600" b="1" dirty="0"/>
          </a:p>
          <a:p>
            <a:r>
              <a:rPr lang="en-GB" sz="3600" dirty="0" smtClean="0"/>
              <a:t>Give </a:t>
            </a:r>
            <a:r>
              <a:rPr lang="en-GB" sz="3600" b="1" dirty="0" smtClean="0"/>
              <a:t>two</a:t>
            </a:r>
            <a:r>
              <a:rPr lang="en-GB" sz="3600" dirty="0" smtClean="0"/>
              <a:t> examples of where ubiquitous computing might be useful.  (2 marks)</a:t>
            </a:r>
          </a:p>
          <a:p>
            <a:endParaRPr lang="en-GB" sz="3600" dirty="0"/>
          </a:p>
          <a:p>
            <a:endParaRPr lang="en-GB" sz="3600" dirty="0"/>
          </a:p>
        </p:txBody>
      </p:sp>
      <p:pic>
        <p:nvPicPr>
          <p:cNvPr id="3" name="Picture 2" descr="C:\Users\debbie.smith.WHS.009\AppData\Local\Microsoft\Windows\Temporary Internet Files\Content.IE5\NGSCGDY6\Help-Icon-Question-Mark-15271-small[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5723" y="5589240"/>
            <a:ext cx="540040" cy="540040"/>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le 4"/>
          <p:cNvSpPr/>
          <p:nvPr/>
        </p:nvSpPr>
        <p:spPr>
          <a:xfrm>
            <a:off x="4860032" y="4869160"/>
            <a:ext cx="3240360" cy="16561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HINT:</a:t>
            </a:r>
          </a:p>
          <a:p>
            <a:pPr algn="ctr"/>
            <a:r>
              <a:rPr lang="en-GB" dirty="0" smtClean="0"/>
              <a:t>Identify and explain the first example, then identify and explain the second example.</a:t>
            </a:r>
            <a:endParaRPr lang="en-GB" dirty="0"/>
          </a:p>
        </p:txBody>
      </p:sp>
    </p:spTree>
    <p:extLst>
      <p:ext uri="{BB962C8B-B14F-4D97-AF65-F5344CB8AC3E}">
        <p14:creationId xmlns:p14="http://schemas.microsoft.com/office/powerpoint/2010/main" val="26935838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0"/>
            <a:ext cx="7560840" cy="7294305"/>
          </a:xfrm>
          <a:prstGeom prst="rect">
            <a:avLst/>
          </a:prstGeom>
        </p:spPr>
        <p:txBody>
          <a:bodyPr wrap="square">
            <a:spAutoFit/>
          </a:bodyPr>
          <a:lstStyle/>
          <a:p>
            <a:r>
              <a:rPr lang="en-GB" sz="3600" b="1" dirty="0" smtClean="0"/>
              <a:t>Model </a:t>
            </a:r>
            <a:r>
              <a:rPr lang="en-GB" sz="3600" b="1" smtClean="0"/>
              <a:t>Answer </a:t>
            </a:r>
            <a:r>
              <a:rPr lang="en-GB" sz="3600" b="1" smtClean="0"/>
              <a:t>2</a:t>
            </a:r>
            <a:endParaRPr lang="en-GB" sz="3600" b="1" dirty="0" smtClean="0"/>
          </a:p>
          <a:p>
            <a:endParaRPr lang="en-GB" sz="3600" b="1" dirty="0"/>
          </a:p>
          <a:p>
            <a:pPr marL="571500" indent="-571500">
              <a:buFont typeface="Wingdings" pitchFamily="2" charset="2"/>
              <a:buChar char="ü"/>
            </a:pPr>
            <a:r>
              <a:rPr lang="en-GB" sz="3600" b="1" dirty="0" smtClean="0">
                <a:solidFill>
                  <a:srgbClr val="00B050"/>
                </a:solidFill>
              </a:rPr>
              <a:t>One example where Ubiquitous computing could be useful is in stock control where items are scanned to record how many are in a warehouse.</a:t>
            </a:r>
          </a:p>
          <a:p>
            <a:pPr marL="571500" indent="-571500">
              <a:buFont typeface="Wingdings" pitchFamily="2" charset="2"/>
              <a:buChar char="ü"/>
            </a:pPr>
            <a:endParaRPr lang="en-GB" sz="2000" b="1" dirty="0">
              <a:solidFill>
                <a:srgbClr val="00B050"/>
              </a:solidFill>
            </a:endParaRPr>
          </a:p>
          <a:p>
            <a:pPr marL="571500" indent="-571500">
              <a:buFont typeface="Wingdings" pitchFamily="2" charset="2"/>
              <a:buChar char="ü"/>
            </a:pPr>
            <a:r>
              <a:rPr lang="en-GB" sz="3600" b="1" dirty="0" smtClean="0">
                <a:solidFill>
                  <a:srgbClr val="00B050"/>
                </a:solidFill>
              </a:rPr>
              <a:t>Another example could be where RFID chips are put into pets so they can be reunited with their owners if they are lost.</a:t>
            </a:r>
            <a:endParaRPr lang="en-GB" sz="3600" b="1" dirty="0">
              <a:solidFill>
                <a:srgbClr val="00B050"/>
              </a:solidFill>
            </a:endParaRPr>
          </a:p>
          <a:p>
            <a:endParaRPr lang="en-GB" sz="3600" dirty="0"/>
          </a:p>
        </p:txBody>
      </p:sp>
      <p:pic>
        <p:nvPicPr>
          <p:cNvPr id="3" name="Picture 2" descr="C:\Users\debbie.smith.WHS.009\AppData\Local\Microsoft\Windows\Temporary Internet Files\Content.IE5\NGSCGDY6\Help-Icon-Question-Mark-15271-small[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35723" y="5589240"/>
            <a:ext cx="540040" cy="540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2334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704856" cy="3170099"/>
          </a:xfrm>
          <a:prstGeom prst="rect">
            <a:avLst/>
          </a:prstGeom>
        </p:spPr>
        <p:txBody>
          <a:bodyPr wrap="square">
            <a:spAutoFit/>
          </a:bodyPr>
          <a:lstStyle/>
          <a:p>
            <a:pPr algn="ctr"/>
            <a:endParaRPr lang="en-GB" sz="4000" b="1" dirty="0"/>
          </a:p>
          <a:p>
            <a:r>
              <a:rPr lang="en-GB" sz="4000" dirty="0" smtClean="0"/>
              <a:t>Ubiquitous means ‘existing everywhere’. Ubiquitous computing is where processors are embedded into everyday objects.</a:t>
            </a:r>
          </a:p>
        </p:txBody>
      </p:sp>
    </p:spTree>
    <p:extLst>
      <p:ext uri="{BB962C8B-B14F-4D97-AF65-F5344CB8AC3E}">
        <p14:creationId xmlns:p14="http://schemas.microsoft.com/office/powerpoint/2010/main" val="40325358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9" name="Straight Connector 28"/>
          <p:cNvCxnSpPr/>
          <p:nvPr/>
        </p:nvCxnSpPr>
        <p:spPr>
          <a:xfrm flipH="1" flipV="1">
            <a:off x="3856942" y="1524554"/>
            <a:ext cx="1345468" cy="4155980"/>
          </a:xfrm>
          <a:prstGeom prst="line">
            <a:avLst/>
          </a:prstGeom>
        </p:spPr>
        <p:style>
          <a:lnRef idx="3">
            <a:schemeClr val="dk1"/>
          </a:lnRef>
          <a:fillRef idx="0">
            <a:schemeClr val="dk1"/>
          </a:fillRef>
          <a:effectRef idx="2">
            <a:schemeClr val="dk1"/>
          </a:effectRef>
          <a:fontRef idx="minor">
            <a:schemeClr val="tx1"/>
          </a:fontRef>
        </p:style>
      </p:cxnSp>
      <p:cxnSp>
        <p:nvCxnSpPr>
          <p:cNvPr id="31" name="Straight Connector 30"/>
          <p:cNvCxnSpPr/>
          <p:nvPr/>
        </p:nvCxnSpPr>
        <p:spPr>
          <a:xfrm flipV="1">
            <a:off x="3709415" y="1491139"/>
            <a:ext cx="1492995" cy="4144957"/>
          </a:xfrm>
          <a:prstGeom prst="line">
            <a:avLst/>
          </a:prstGeom>
        </p:spPr>
        <p:style>
          <a:lnRef idx="3">
            <a:schemeClr val="dk1"/>
          </a:lnRef>
          <a:fillRef idx="0">
            <a:schemeClr val="dk1"/>
          </a:fillRef>
          <a:effectRef idx="2">
            <a:schemeClr val="dk1"/>
          </a:effectRef>
          <a:fontRef idx="minor">
            <a:schemeClr val="tx1"/>
          </a:fontRef>
        </p:style>
      </p:cxnSp>
      <p:cxnSp>
        <p:nvCxnSpPr>
          <p:cNvPr id="23" name="Straight Connector 22"/>
          <p:cNvCxnSpPr/>
          <p:nvPr/>
        </p:nvCxnSpPr>
        <p:spPr>
          <a:xfrm flipH="1" flipV="1">
            <a:off x="1962050" y="2348880"/>
            <a:ext cx="1224136" cy="576064"/>
          </a:xfrm>
          <a:prstGeom prst="line">
            <a:avLst/>
          </a:prstGeom>
        </p:spPr>
        <p:style>
          <a:lnRef idx="3">
            <a:schemeClr val="dk1"/>
          </a:lnRef>
          <a:fillRef idx="0">
            <a:schemeClr val="dk1"/>
          </a:fillRef>
          <a:effectRef idx="2">
            <a:schemeClr val="dk1"/>
          </a:effectRef>
          <a:fontRef idx="minor">
            <a:schemeClr val="tx1"/>
          </a:fontRef>
        </p:style>
      </p:cxnSp>
      <p:cxnSp>
        <p:nvCxnSpPr>
          <p:cNvPr id="26" name="Straight Connector 25"/>
          <p:cNvCxnSpPr/>
          <p:nvPr/>
        </p:nvCxnSpPr>
        <p:spPr>
          <a:xfrm flipV="1">
            <a:off x="5994498" y="2028718"/>
            <a:ext cx="891857" cy="989708"/>
          </a:xfrm>
          <a:prstGeom prst="line">
            <a:avLst/>
          </a:prstGeom>
        </p:spPr>
        <p:style>
          <a:lnRef idx="3">
            <a:schemeClr val="dk1"/>
          </a:lnRef>
          <a:fillRef idx="0">
            <a:schemeClr val="dk1"/>
          </a:fillRef>
          <a:effectRef idx="2">
            <a:schemeClr val="dk1"/>
          </a:effectRef>
          <a:fontRef idx="minor">
            <a:schemeClr val="tx1"/>
          </a:fontRef>
        </p:style>
      </p:cxnSp>
      <p:cxnSp>
        <p:nvCxnSpPr>
          <p:cNvPr id="28" name="Straight Connector 27"/>
          <p:cNvCxnSpPr/>
          <p:nvPr/>
        </p:nvCxnSpPr>
        <p:spPr>
          <a:xfrm flipV="1">
            <a:off x="2178089" y="4019432"/>
            <a:ext cx="995949" cy="633704"/>
          </a:xfrm>
          <a:prstGeom prst="line">
            <a:avLst/>
          </a:prstGeom>
        </p:spPr>
        <p:style>
          <a:lnRef idx="3">
            <a:schemeClr val="dk1"/>
          </a:lnRef>
          <a:fillRef idx="0">
            <a:schemeClr val="dk1"/>
          </a:fillRef>
          <a:effectRef idx="2">
            <a:schemeClr val="dk1"/>
          </a:effectRef>
          <a:fontRef idx="minor">
            <a:schemeClr val="tx1"/>
          </a:fontRef>
        </p:style>
      </p:cxnSp>
      <p:cxnSp>
        <p:nvCxnSpPr>
          <p:cNvPr id="30" name="Straight Connector 29"/>
          <p:cNvCxnSpPr/>
          <p:nvPr/>
        </p:nvCxnSpPr>
        <p:spPr>
          <a:xfrm flipH="1" flipV="1">
            <a:off x="5850483" y="4019432"/>
            <a:ext cx="1224135" cy="862803"/>
          </a:xfrm>
          <a:prstGeom prst="line">
            <a:avLst/>
          </a:prstGeom>
        </p:spPr>
        <p:style>
          <a:lnRef idx="3">
            <a:schemeClr val="dk1"/>
          </a:lnRef>
          <a:fillRef idx="0">
            <a:schemeClr val="dk1"/>
          </a:fillRef>
          <a:effectRef idx="2">
            <a:schemeClr val="dk1"/>
          </a:effectRef>
          <a:fontRef idx="minor">
            <a:schemeClr val="tx1"/>
          </a:fontRef>
        </p:style>
      </p:cxnSp>
      <p:sp>
        <p:nvSpPr>
          <p:cNvPr id="10" name="Rounded Rectangle 9"/>
          <p:cNvSpPr/>
          <p:nvPr/>
        </p:nvSpPr>
        <p:spPr>
          <a:xfrm>
            <a:off x="2970162" y="2564904"/>
            <a:ext cx="3240360" cy="1794976"/>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ounded Rectangle 11"/>
          <p:cNvSpPr/>
          <p:nvPr/>
        </p:nvSpPr>
        <p:spPr>
          <a:xfrm>
            <a:off x="904855" y="3790289"/>
            <a:ext cx="1584176" cy="118213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ounded Rectangle 12"/>
          <p:cNvSpPr/>
          <p:nvPr/>
        </p:nvSpPr>
        <p:spPr>
          <a:xfrm>
            <a:off x="6462550" y="3875013"/>
            <a:ext cx="1584176" cy="11808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ounded Rectangle 13"/>
          <p:cNvSpPr/>
          <p:nvPr/>
        </p:nvSpPr>
        <p:spPr>
          <a:xfrm>
            <a:off x="6480267" y="1885936"/>
            <a:ext cx="1584176" cy="11808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ounded Rectangle 14"/>
          <p:cNvSpPr/>
          <p:nvPr/>
        </p:nvSpPr>
        <p:spPr>
          <a:xfrm>
            <a:off x="2574118" y="528420"/>
            <a:ext cx="1584176" cy="11808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ounded Rectangle 15"/>
          <p:cNvSpPr/>
          <p:nvPr/>
        </p:nvSpPr>
        <p:spPr>
          <a:xfrm>
            <a:off x="827584" y="1885936"/>
            <a:ext cx="1584176" cy="11808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299460" y="2790219"/>
            <a:ext cx="8460432" cy="1323439"/>
          </a:xfrm>
          <a:prstGeom prst="rect">
            <a:avLst/>
          </a:prstGeom>
        </p:spPr>
        <p:txBody>
          <a:bodyPr wrap="square">
            <a:spAutoFit/>
          </a:bodyPr>
          <a:lstStyle/>
          <a:p>
            <a:pPr algn="ctr"/>
            <a:r>
              <a:rPr lang="en-GB" sz="4000" b="1" dirty="0">
                <a:solidFill>
                  <a:srgbClr val="FF0000"/>
                </a:solidFill>
              </a:rPr>
              <a:t>UBIQUITOUS </a:t>
            </a:r>
            <a:endParaRPr lang="en-GB" sz="4000" b="1" dirty="0" smtClean="0">
              <a:solidFill>
                <a:srgbClr val="FF0000"/>
              </a:solidFill>
            </a:endParaRPr>
          </a:p>
          <a:p>
            <a:pPr algn="ctr"/>
            <a:r>
              <a:rPr lang="en-GB" sz="4000" b="1" dirty="0" smtClean="0">
                <a:solidFill>
                  <a:srgbClr val="FF0000"/>
                </a:solidFill>
              </a:rPr>
              <a:t>COMPUTING</a:t>
            </a:r>
            <a:endParaRPr lang="en-GB" sz="4000" b="1" dirty="0"/>
          </a:p>
        </p:txBody>
      </p:sp>
      <p:sp>
        <p:nvSpPr>
          <p:cNvPr id="3" name="TextBox 2"/>
          <p:cNvSpPr txBox="1"/>
          <p:nvPr/>
        </p:nvSpPr>
        <p:spPr>
          <a:xfrm>
            <a:off x="2826956" y="155828"/>
            <a:ext cx="1078500" cy="369332"/>
          </a:xfrm>
          <a:prstGeom prst="rect">
            <a:avLst/>
          </a:prstGeom>
          <a:noFill/>
        </p:spPr>
        <p:txBody>
          <a:bodyPr wrap="none" rtlCol="0">
            <a:spAutoFit/>
          </a:bodyPr>
          <a:lstStyle/>
          <a:p>
            <a:r>
              <a:rPr lang="en-GB" b="1" dirty="0" smtClean="0"/>
              <a:t>VEHICLES</a:t>
            </a:r>
            <a:endParaRPr lang="en-GB" dirty="0"/>
          </a:p>
        </p:txBody>
      </p:sp>
      <p:sp>
        <p:nvSpPr>
          <p:cNvPr id="4" name="TextBox 3"/>
          <p:cNvSpPr txBox="1"/>
          <p:nvPr/>
        </p:nvSpPr>
        <p:spPr>
          <a:xfrm>
            <a:off x="1049528" y="1524554"/>
            <a:ext cx="1171026" cy="369332"/>
          </a:xfrm>
          <a:prstGeom prst="rect">
            <a:avLst/>
          </a:prstGeom>
          <a:noFill/>
        </p:spPr>
        <p:txBody>
          <a:bodyPr wrap="none" rtlCol="0">
            <a:spAutoFit/>
          </a:bodyPr>
          <a:lstStyle/>
          <a:p>
            <a:r>
              <a:rPr lang="en-GB" b="1" dirty="0" smtClean="0"/>
              <a:t>CLOTHING</a:t>
            </a:r>
            <a:endParaRPr lang="en-GB" dirty="0"/>
          </a:p>
        </p:txBody>
      </p:sp>
      <p:sp>
        <p:nvSpPr>
          <p:cNvPr id="5" name="TextBox 4"/>
          <p:cNvSpPr txBox="1"/>
          <p:nvPr/>
        </p:nvSpPr>
        <p:spPr>
          <a:xfrm>
            <a:off x="6480267" y="1513922"/>
            <a:ext cx="1584175" cy="369332"/>
          </a:xfrm>
          <a:prstGeom prst="rect">
            <a:avLst/>
          </a:prstGeom>
          <a:noFill/>
        </p:spPr>
        <p:txBody>
          <a:bodyPr wrap="square" rtlCol="0">
            <a:spAutoFit/>
          </a:bodyPr>
          <a:lstStyle/>
          <a:p>
            <a:pPr algn="ctr"/>
            <a:r>
              <a:rPr lang="en-GB" b="1" dirty="0" smtClean="0"/>
              <a:t>BUILDINGS</a:t>
            </a:r>
            <a:endParaRPr lang="en-GB" dirty="0"/>
          </a:p>
        </p:txBody>
      </p:sp>
      <p:sp>
        <p:nvSpPr>
          <p:cNvPr id="8" name="TextBox 7"/>
          <p:cNvSpPr txBox="1"/>
          <p:nvPr/>
        </p:nvSpPr>
        <p:spPr>
          <a:xfrm>
            <a:off x="1015827" y="3420957"/>
            <a:ext cx="1362232" cy="369332"/>
          </a:xfrm>
          <a:prstGeom prst="rect">
            <a:avLst/>
          </a:prstGeom>
          <a:noFill/>
        </p:spPr>
        <p:txBody>
          <a:bodyPr wrap="none" rtlCol="0">
            <a:spAutoFit/>
          </a:bodyPr>
          <a:lstStyle/>
          <a:p>
            <a:r>
              <a:rPr lang="en-GB" b="1" dirty="0" smtClean="0"/>
              <a:t>APPLIANCES</a:t>
            </a:r>
            <a:endParaRPr lang="en-GB" dirty="0"/>
          </a:p>
        </p:txBody>
      </p:sp>
      <p:sp>
        <p:nvSpPr>
          <p:cNvPr id="9" name="TextBox 8"/>
          <p:cNvSpPr txBox="1"/>
          <p:nvPr/>
        </p:nvSpPr>
        <p:spPr>
          <a:xfrm>
            <a:off x="6462550" y="3505681"/>
            <a:ext cx="1584176" cy="369332"/>
          </a:xfrm>
          <a:prstGeom prst="rect">
            <a:avLst/>
          </a:prstGeom>
          <a:noFill/>
        </p:spPr>
        <p:txBody>
          <a:bodyPr wrap="square" rtlCol="0">
            <a:spAutoFit/>
          </a:bodyPr>
          <a:lstStyle/>
          <a:p>
            <a:pPr algn="ctr"/>
            <a:r>
              <a:rPr lang="en-GB" b="1" dirty="0" smtClean="0"/>
              <a:t>PEOPLE</a:t>
            </a:r>
            <a:endParaRPr lang="en-GB" dirty="0"/>
          </a:p>
        </p:txBody>
      </p:sp>
      <p:pic>
        <p:nvPicPr>
          <p:cNvPr id="1026" name="Picture 2" descr="C:\Users\debbie.smith.WHS.009\AppData\Local\Microsoft\Windows\Temporary Internet Files\Content.IE5\DF9C9Z03\large-Red-Polo-Shirt-0-17171[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70483" y="2033474"/>
            <a:ext cx="989244" cy="91010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debbie.smith.WHS.009\AppData\Local\Microsoft\Windows\Temporary Internet Files\Content.IE5\JN9SXIOQ\classic-car[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08749" y="746500"/>
            <a:ext cx="1347763" cy="744639"/>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debbie.smith.WHS.009\AppData\Local\Microsoft\Windows\Temporary Internet Files\Content.IE5\ODQT70V2\15362-illustration-of-office-buildings-in-a-city-pv[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99885" y="1916814"/>
            <a:ext cx="1013541" cy="101354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debbie.smith.WHS.009\AppData\Local\Microsoft\Windows\Temporary Internet Files\Content.IE5\JN9SXIOQ\large-people-biz-male-pink-0-15145[1].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930246" y="4053946"/>
            <a:ext cx="764327" cy="90827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C:\Users\debbie.smith.WHS.009\AppData\Local\Microsoft\Windows\Temporary Internet Files\Content.IE5\G60QY64I\washingmachine2[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52978" y="3944531"/>
            <a:ext cx="1056705" cy="994284"/>
          </a:xfrm>
          <a:prstGeom prst="rect">
            <a:avLst/>
          </a:prstGeom>
          <a:noFill/>
          <a:extLst>
            <a:ext uri="{909E8E84-426E-40DD-AFC4-6F175D3DCCD1}">
              <a14:hiddenFill xmlns:a14="http://schemas.microsoft.com/office/drawing/2010/main">
                <a:solidFill>
                  <a:srgbClr val="FFFFFF"/>
                </a:solidFill>
              </a14:hiddenFill>
            </a:ext>
          </a:extLst>
        </p:spPr>
      </p:pic>
      <p:sp>
        <p:nvSpPr>
          <p:cNvPr id="24" name="Rounded Rectangle 23"/>
          <p:cNvSpPr/>
          <p:nvPr/>
        </p:nvSpPr>
        <p:spPr>
          <a:xfrm>
            <a:off x="2574118" y="5344765"/>
            <a:ext cx="1584176" cy="11808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5" name="TextBox 24"/>
          <p:cNvSpPr txBox="1"/>
          <p:nvPr/>
        </p:nvSpPr>
        <p:spPr>
          <a:xfrm>
            <a:off x="2574118" y="4975433"/>
            <a:ext cx="1584176" cy="369332"/>
          </a:xfrm>
          <a:prstGeom prst="rect">
            <a:avLst/>
          </a:prstGeom>
          <a:noFill/>
        </p:spPr>
        <p:txBody>
          <a:bodyPr wrap="square" rtlCol="0">
            <a:spAutoFit/>
          </a:bodyPr>
          <a:lstStyle/>
          <a:p>
            <a:pPr algn="ctr"/>
            <a:r>
              <a:rPr lang="en-GB" b="1" dirty="0" smtClean="0"/>
              <a:t>PETS</a:t>
            </a:r>
            <a:endParaRPr lang="en-GB" dirty="0"/>
          </a:p>
        </p:txBody>
      </p:sp>
      <p:pic>
        <p:nvPicPr>
          <p:cNvPr id="3074" name="Picture 2" descr="C:\Users\debbie.smith.WHS.009\AppData\Local\Microsoft\Windows\Temporary Internet Files\Content.IE5\ZQG21HX2\lemmling-Cartoon-dog-Laughing[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875470" y="5378827"/>
            <a:ext cx="981472" cy="1112675"/>
          </a:xfrm>
          <a:prstGeom prst="rect">
            <a:avLst/>
          </a:prstGeom>
          <a:noFill/>
          <a:extLst>
            <a:ext uri="{909E8E84-426E-40DD-AFC4-6F175D3DCCD1}">
              <a14:hiddenFill xmlns:a14="http://schemas.microsoft.com/office/drawing/2010/main">
                <a:solidFill>
                  <a:srgbClr val="FFFFFF"/>
                </a:solidFill>
              </a14:hiddenFill>
            </a:ext>
          </a:extLst>
        </p:spPr>
      </p:pic>
      <p:sp>
        <p:nvSpPr>
          <p:cNvPr id="32" name="Rounded Rectangle 31"/>
          <p:cNvSpPr/>
          <p:nvPr/>
        </p:nvSpPr>
        <p:spPr>
          <a:xfrm>
            <a:off x="4863216" y="5344764"/>
            <a:ext cx="1584176" cy="11808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3" name="TextBox 32"/>
          <p:cNvSpPr txBox="1"/>
          <p:nvPr/>
        </p:nvSpPr>
        <p:spPr>
          <a:xfrm>
            <a:off x="4863216" y="4963801"/>
            <a:ext cx="1539739" cy="369332"/>
          </a:xfrm>
          <a:prstGeom prst="rect">
            <a:avLst/>
          </a:prstGeom>
          <a:noFill/>
        </p:spPr>
        <p:txBody>
          <a:bodyPr wrap="square" rtlCol="0">
            <a:spAutoFit/>
          </a:bodyPr>
          <a:lstStyle/>
          <a:p>
            <a:pPr algn="ctr"/>
            <a:r>
              <a:rPr lang="en-GB" b="1" dirty="0" smtClean="0"/>
              <a:t>SHOPS</a:t>
            </a:r>
            <a:endParaRPr lang="en-GB" dirty="0"/>
          </a:p>
        </p:txBody>
      </p:sp>
      <p:sp>
        <p:nvSpPr>
          <p:cNvPr id="37" name="Rounded Rectangle 36"/>
          <p:cNvSpPr/>
          <p:nvPr/>
        </p:nvSpPr>
        <p:spPr>
          <a:xfrm>
            <a:off x="4895879" y="533744"/>
            <a:ext cx="1584176" cy="11808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TextBox 37"/>
          <p:cNvSpPr txBox="1"/>
          <p:nvPr/>
        </p:nvSpPr>
        <p:spPr>
          <a:xfrm>
            <a:off x="4895879" y="161730"/>
            <a:ext cx="1584175" cy="369332"/>
          </a:xfrm>
          <a:prstGeom prst="rect">
            <a:avLst/>
          </a:prstGeom>
          <a:noFill/>
        </p:spPr>
        <p:txBody>
          <a:bodyPr wrap="square" rtlCol="0">
            <a:spAutoFit/>
          </a:bodyPr>
          <a:lstStyle/>
          <a:p>
            <a:pPr algn="ctr"/>
            <a:r>
              <a:rPr lang="en-GB" b="1" dirty="0" smtClean="0"/>
              <a:t>FACTORIES</a:t>
            </a:r>
            <a:endParaRPr lang="en-GB" dirty="0"/>
          </a:p>
        </p:txBody>
      </p:sp>
      <p:pic>
        <p:nvPicPr>
          <p:cNvPr id="3075" name="Picture 3" descr="C:\Users\debbie.smith.WHS.009\AppData\Local\Microsoft\Windows\Temporary Internet Files\Content.IE5\ZQG21HX2\store-shop-clip-art[1].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076872" y="5498614"/>
            <a:ext cx="1222190" cy="873102"/>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C:\Users\debbie.smith.WHS.009\AppData\Local\Microsoft\Windows\Temporary Internet Files\Content.IE5\GGO7TESX\pollutioncomplaint1[1].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163388" y="635392"/>
            <a:ext cx="1047134" cy="9668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47868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ounded Rectangle 15"/>
          <p:cNvSpPr/>
          <p:nvPr/>
        </p:nvSpPr>
        <p:spPr>
          <a:xfrm>
            <a:off x="1037709" y="1997042"/>
            <a:ext cx="1510114" cy="11808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8" name="Picture 4" descr="C:\Users\debbie.smith.WHS.009\AppData\Local\Microsoft\Windows\Temporary Internet Files\Content.IE5\JN9SXIOQ\classic-car[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8112" y="2215122"/>
            <a:ext cx="1284753" cy="744639"/>
          </a:xfrm>
          <a:prstGeom prst="rect">
            <a:avLst/>
          </a:prstGeom>
          <a:noFill/>
          <a:extLst>
            <a:ext uri="{909E8E84-426E-40DD-AFC4-6F175D3DCCD1}">
              <a14:hiddenFill xmlns:a14="http://schemas.microsoft.com/office/drawing/2010/main">
                <a:solidFill>
                  <a:srgbClr val="FFFFFF"/>
                </a:solidFill>
              </a14:hiddenFill>
            </a:ext>
          </a:extLst>
        </p:spPr>
      </p:pic>
      <p:sp>
        <p:nvSpPr>
          <p:cNvPr id="24" name="Rectangle 23"/>
          <p:cNvSpPr/>
          <p:nvPr/>
        </p:nvSpPr>
        <p:spPr>
          <a:xfrm>
            <a:off x="395536" y="0"/>
            <a:ext cx="8064896" cy="707886"/>
          </a:xfrm>
          <a:prstGeom prst="rect">
            <a:avLst/>
          </a:prstGeom>
        </p:spPr>
        <p:txBody>
          <a:bodyPr wrap="square">
            <a:spAutoFit/>
          </a:bodyPr>
          <a:lstStyle/>
          <a:p>
            <a:pPr algn="ctr"/>
            <a:r>
              <a:rPr lang="en-GB" sz="4000" b="1" dirty="0" smtClean="0"/>
              <a:t>VEHICLES</a:t>
            </a:r>
          </a:p>
        </p:txBody>
      </p:sp>
      <p:sp>
        <p:nvSpPr>
          <p:cNvPr id="25" name="TextBox 24"/>
          <p:cNvSpPr txBox="1"/>
          <p:nvPr/>
        </p:nvSpPr>
        <p:spPr>
          <a:xfrm>
            <a:off x="2900468" y="2082931"/>
            <a:ext cx="5559964" cy="1938992"/>
          </a:xfrm>
          <a:prstGeom prst="rect">
            <a:avLst/>
          </a:prstGeom>
          <a:noFill/>
        </p:spPr>
        <p:txBody>
          <a:bodyPr wrap="square" rtlCol="0">
            <a:spAutoFit/>
          </a:bodyPr>
          <a:lstStyle/>
          <a:p>
            <a:r>
              <a:rPr lang="en-GB" sz="4000" dirty="0" smtClean="0"/>
              <a:t>Built-in GPS/sat </a:t>
            </a:r>
            <a:r>
              <a:rPr lang="en-GB" sz="4000" dirty="0" err="1" smtClean="0"/>
              <a:t>nav</a:t>
            </a:r>
            <a:r>
              <a:rPr lang="en-GB" sz="4000" dirty="0" smtClean="0"/>
              <a:t> (Satellite </a:t>
            </a:r>
            <a:r>
              <a:rPr lang="en-GB" sz="4000" dirty="0"/>
              <a:t>N</a:t>
            </a:r>
            <a:r>
              <a:rPr lang="en-GB" sz="4000" dirty="0" smtClean="0"/>
              <a:t>avigation) to direct the driver</a:t>
            </a:r>
            <a:endParaRPr lang="en-GB" sz="4000" dirty="0"/>
          </a:p>
        </p:txBody>
      </p:sp>
    </p:spTree>
    <p:extLst>
      <p:ext uri="{BB962C8B-B14F-4D97-AF65-F5344CB8AC3E}">
        <p14:creationId xmlns:p14="http://schemas.microsoft.com/office/powerpoint/2010/main" val="21108340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ounded Rectangle 15"/>
          <p:cNvSpPr/>
          <p:nvPr/>
        </p:nvSpPr>
        <p:spPr>
          <a:xfrm>
            <a:off x="799780" y="1947585"/>
            <a:ext cx="1584176" cy="11808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p:cNvSpPr/>
          <p:nvPr/>
        </p:nvSpPr>
        <p:spPr>
          <a:xfrm>
            <a:off x="0" y="0"/>
            <a:ext cx="8460432" cy="707886"/>
          </a:xfrm>
          <a:prstGeom prst="rect">
            <a:avLst/>
          </a:prstGeom>
        </p:spPr>
        <p:txBody>
          <a:bodyPr wrap="square">
            <a:spAutoFit/>
          </a:bodyPr>
          <a:lstStyle/>
          <a:p>
            <a:pPr algn="ctr"/>
            <a:r>
              <a:rPr lang="en-GB" sz="4000" b="1" dirty="0" smtClean="0"/>
              <a:t>FACTORIES</a:t>
            </a:r>
            <a:endParaRPr lang="en-GB" sz="4000" dirty="0" smtClean="0"/>
          </a:p>
        </p:txBody>
      </p:sp>
      <p:sp>
        <p:nvSpPr>
          <p:cNvPr id="2" name="TextBox 1"/>
          <p:cNvSpPr txBox="1"/>
          <p:nvPr/>
        </p:nvSpPr>
        <p:spPr>
          <a:xfrm>
            <a:off x="2662539" y="2033474"/>
            <a:ext cx="5832648" cy="1938992"/>
          </a:xfrm>
          <a:prstGeom prst="rect">
            <a:avLst/>
          </a:prstGeom>
          <a:noFill/>
        </p:spPr>
        <p:txBody>
          <a:bodyPr wrap="square" rtlCol="0">
            <a:spAutoFit/>
          </a:bodyPr>
          <a:lstStyle/>
          <a:p>
            <a:r>
              <a:rPr lang="en-GB" sz="4000" dirty="0" smtClean="0"/>
              <a:t>Processors attached to tags to count items for stock control purposes.</a:t>
            </a:r>
            <a:endParaRPr lang="en-GB" sz="4000" dirty="0"/>
          </a:p>
        </p:txBody>
      </p:sp>
      <p:pic>
        <p:nvPicPr>
          <p:cNvPr id="6" name="Picture 4" descr="C:\Users\debbie.smith.WHS.009\AppData\Local\Microsoft\Windows\Temporary Internet Files\Content.IE5\GGO7TESX\pollutioncomplaint1[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8301" y="2033474"/>
            <a:ext cx="1047134" cy="9668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40497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ounded Rectangle 15"/>
          <p:cNvSpPr/>
          <p:nvPr/>
        </p:nvSpPr>
        <p:spPr>
          <a:xfrm>
            <a:off x="765025" y="1997043"/>
            <a:ext cx="1584176" cy="11808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9" name="Picture 5" descr="C:\Users\debbie.smith.WHS.009\AppData\Local\Microsoft\Windows\Temporary Internet Files\Content.IE5\ODQT70V2\15362-illustration-of-office-buildings-in-a-city-pv[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342" y="2026458"/>
            <a:ext cx="1013541" cy="1013541"/>
          </a:xfrm>
          <a:prstGeom prst="rect">
            <a:avLst/>
          </a:prstGeom>
          <a:noFill/>
          <a:extLst>
            <a:ext uri="{909E8E84-426E-40DD-AFC4-6F175D3DCCD1}">
              <a14:hiddenFill xmlns:a14="http://schemas.microsoft.com/office/drawing/2010/main">
                <a:solidFill>
                  <a:srgbClr val="FFFFFF"/>
                </a:solidFill>
              </a14:hiddenFill>
            </a:ext>
          </a:extLst>
        </p:spPr>
      </p:pic>
      <p:sp>
        <p:nvSpPr>
          <p:cNvPr id="24" name="Rectangle 23"/>
          <p:cNvSpPr/>
          <p:nvPr/>
        </p:nvSpPr>
        <p:spPr>
          <a:xfrm>
            <a:off x="0" y="0"/>
            <a:ext cx="8460432" cy="707886"/>
          </a:xfrm>
          <a:prstGeom prst="rect">
            <a:avLst/>
          </a:prstGeom>
        </p:spPr>
        <p:txBody>
          <a:bodyPr wrap="square">
            <a:spAutoFit/>
          </a:bodyPr>
          <a:lstStyle/>
          <a:p>
            <a:pPr algn="ctr"/>
            <a:r>
              <a:rPr lang="en-GB" sz="4000" b="1" dirty="0" smtClean="0"/>
              <a:t>BUILDINGS</a:t>
            </a:r>
            <a:endParaRPr lang="en-GB" sz="4000" dirty="0" smtClean="0"/>
          </a:p>
        </p:txBody>
      </p:sp>
      <p:sp>
        <p:nvSpPr>
          <p:cNvPr id="25" name="TextBox 24"/>
          <p:cNvSpPr txBox="1"/>
          <p:nvPr/>
        </p:nvSpPr>
        <p:spPr>
          <a:xfrm>
            <a:off x="2627784" y="2082932"/>
            <a:ext cx="5832648" cy="2554545"/>
          </a:xfrm>
          <a:prstGeom prst="rect">
            <a:avLst/>
          </a:prstGeom>
          <a:noFill/>
        </p:spPr>
        <p:txBody>
          <a:bodyPr wrap="square" rtlCol="0">
            <a:spAutoFit/>
          </a:bodyPr>
          <a:lstStyle/>
          <a:p>
            <a:r>
              <a:rPr lang="en-GB" sz="4000" dirty="0" smtClean="0"/>
              <a:t>Processors in fire alarms to detect smoke, set off alarms and contact the fire brigade.</a:t>
            </a:r>
            <a:endParaRPr lang="en-GB" sz="4000" dirty="0"/>
          </a:p>
        </p:txBody>
      </p:sp>
    </p:spTree>
    <p:extLst>
      <p:ext uri="{BB962C8B-B14F-4D97-AF65-F5344CB8AC3E}">
        <p14:creationId xmlns:p14="http://schemas.microsoft.com/office/powerpoint/2010/main" val="21108340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ounded Rectangle 15"/>
          <p:cNvSpPr/>
          <p:nvPr/>
        </p:nvSpPr>
        <p:spPr>
          <a:xfrm>
            <a:off x="765025" y="1983663"/>
            <a:ext cx="1584176" cy="11808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30" name="Picture 6" descr="C:\Users\debbie.smith.WHS.009\AppData\Local\Microsoft\Windows\Temporary Internet Files\Content.IE5\JN9SXIOQ\large-people-biz-male-pink-0-15145[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2211" y="2106546"/>
            <a:ext cx="764327" cy="908275"/>
          </a:xfrm>
          <a:prstGeom prst="rect">
            <a:avLst/>
          </a:prstGeom>
          <a:noFill/>
          <a:extLst>
            <a:ext uri="{909E8E84-426E-40DD-AFC4-6F175D3DCCD1}">
              <a14:hiddenFill xmlns:a14="http://schemas.microsoft.com/office/drawing/2010/main">
                <a:solidFill>
                  <a:srgbClr val="FFFFFF"/>
                </a:solidFill>
              </a14:hiddenFill>
            </a:ext>
          </a:extLst>
        </p:spPr>
      </p:pic>
      <p:sp>
        <p:nvSpPr>
          <p:cNvPr id="24" name="Rectangle 23"/>
          <p:cNvSpPr/>
          <p:nvPr/>
        </p:nvSpPr>
        <p:spPr>
          <a:xfrm>
            <a:off x="0" y="0"/>
            <a:ext cx="8460432" cy="707886"/>
          </a:xfrm>
          <a:prstGeom prst="rect">
            <a:avLst/>
          </a:prstGeom>
        </p:spPr>
        <p:txBody>
          <a:bodyPr wrap="square">
            <a:spAutoFit/>
          </a:bodyPr>
          <a:lstStyle/>
          <a:p>
            <a:pPr algn="ctr"/>
            <a:r>
              <a:rPr lang="en-GB" sz="4000" b="1" dirty="0" smtClean="0"/>
              <a:t>PEOPLE</a:t>
            </a:r>
            <a:endParaRPr lang="en-GB" sz="4000" dirty="0" smtClean="0"/>
          </a:p>
        </p:txBody>
      </p:sp>
      <p:sp>
        <p:nvSpPr>
          <p:cNvPr id="25" name="TextBox 24"/>
          <p:cNvSpPr txBox="1"/>
          <p:nvPr/>
        </p:nvSpPr>
        <p:spPr>
          <a:xfrm>
            <a:off x="2627784" y="2069552"/>
            <a:ext cx="5832648" cy="1323439"/>
          </a:xfrm>
          <a:prstGeom prst="rect">
            <a:avLst/>
          </a:prstGeom>
          <a:noFill/>
        </p:spPr>
        <p:txBody>
          <a:bodyPr wrap="square" rtlCol="0">
            <a:spAutoFit/>
          </a:bodyPr>
          <a:lstStyle/>
          <a:p>
            <a:r>
              <a:rPr lang="en-GB" sz="4000" dirty="0" smtClean="0"/>
              <a:t>Pacemakers fitted to regulate heartbeat</a:t>
            </a:r>
            <a:endParaRPr lang="en-GB" sz="4000" dirty="0"/>
          </a:p>
        </p:txBody>
      </p:sp>
    </p:spTree>
    <p:extLst>
      <p:ext uri="{BB962C8B-B14F-4D97-AF65-F5344CB8AC3E}">
        <p14:creationId xmlns:p14="http://schemas.microsoft.com/office/powerpoint/2010/main" val="35237705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ounded Rectangle 15"/>
          <p:cNvSpPr/>
          <p:nvPr/>
        </p:nvSpPr>
        <p:spPr>
          <a:xfrm>
            <a:off x="729994" y="1947585"/>
            <a:ext cx="1584176" cy="11808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p:cNvSpPr/>
          <p:nvPr/>
        </p:nvSpPr>
        <p:spPr>
          <a:xfrm>
            <a:off x="0" y="0"/>
            <a:ext cx="8460432" cy="707886"/>
          </a:xfrm>
          <a:prstGeom prst="rect">
            <a:avLst/>
          </a:prstGeom>
        </p:spPr>
        <p:txBody>
          <a:bodyPr wrap="square">
            <a:spAutoFit/>
          </a:bodyPr>
          <a:lstStyle/>
          <a:p>
            <a:pPr algn="ctr"/>
            <a:r>
              <a:rPr lang="en-GB" sz="4000" b="1" dirty="0" smtClean="0"/>
              <a:t>SHOPS</a:t>
            </a:r>
            <a:endParaRPr lang="en-GB" sz="4000" dirty="0" smtClean="0"/>
          </a:p>
        </p:txBody>
      </p:sp>
      <p:sp>
        <p:nvSpPr>
          <p:cNvPr id="2" name="TextBox 1"/>
          <p:cNvSpPr txBox="1"/>
          <p:nvPr/>
        </p:nvSpPr>
        <p:spPr>
          <a:xfrm>
            <a:off x="2592753" y="2033474"/>
            <a:ext cx="5832648" cy="4401205"/>
          </a:xfrm>
          <a:prstGeom prst="rect">
            <a:avLst/>
          </a:prstGeom>
          <a:noFill/>
        </p:spPr>
        <p:txBody>
          <a:bodyPr wrap="square" rtlCol="0">
            <a:spAutoFit/>
          </a:bodyPr>
          <a:lstStyle/>
          <a:p>
            <a:r>
              <a:rPr lang="en-GB" sz="4000" dirty="0" smtClean="0"/>
              <a:t>Processors in tags that are attached to clothes.  They are removed when an item is purchased.  If an item is stolen it will set an alarm off when the item is taken from the store.</a:t>
            </a:r>
            <a:endParaRPr lang="en-GB" sz="4000" dirty="0"/>
          </a:p>
        </p:txBody>
      </p:sp>
      <p:pic>
        <p:nvPicPr>
          <p:cNvPr id="6" name="Picture 3" descr="C:\Users\debbie.smith.WHS.009\AppData\Local\Microsoft\Windows\Temporary Internet Files\Content.IE5\ZQG21HX2\store-shop-clip-art[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0987" y="2101434"/>
            <a:ext cx="1222190" cy="8731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40497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p:nvPr/>
        </p:nvSpPr>
        <p:spPr>
          <a:xfrm>
            <a:off x="0" y="0"/>
            <a:ext cx="8460432" cy="707886"/>
          </a:xfrm>
          <a:prstGeom prst="rect">
            <a:avLst/>
          </a:prstGeom>
        </p:spPr>
        <p:txBody>
          <a:bodyPr wrap="square">
            <a:spAutoFit/>
          </a:bodyPr>
          <a:lstStyle/>
          <a:p>
            <a:pPr algn="ctr"/>
            <a:r>
              <a:rPr lang="en-GB" sz="4000" b="1" dirty="0" smtClean="0"/>
              <a:t>PETS</a:t>
            </a:r>
            <a:endParaRPr lang="en-GB" sz="4000" dirty="0" smtClean="0"/>
          </a:p>
        </p:txBody>
      </p:sp>
      <p:sp>
        <p:nvSpPr>
          <p:cNvPr id="29" name="TextBox 28"/>
          <p:cNvSpPr txBox="1"/>
          <p:nvPr/>
        </p:nvSpPr>
        <p:spPr>
          <a:xfrm>
            <a:off x="2618982" y="1528913"/>
            <a:ext cx="5832648" cy="2554545"/>
          </a:xfrm>
          <a:prstGeom prst="rect">
            <a:avLst/>
          </a:prstGeom>
          <a:noFill/>
        </p:spPr>
        <p:txBody>
          <a:bodyPr wrap="square" rtlCol="0">
            <a:spAutoFit/>
          </a:bodyPr>
          <a:lstStyle/>
          <a:p>
            <a:r>
              <a:rPr lang="en-GB" sz="4000" dirty="0" smtClean="0"/>
              <a:t>Used to store information about a dog/cat in case they get lost.</a:t>
            </a:r>
          </a:p>
          <a:p>
            <a:endParaRPr lang="en-GB" sz="4000" dirty="0"/>
          </a:p>
        </p:txBody>
      </p:sp>
      <p:sp>
        <p:nvSpPr>
          <p:cNvPr id="31" name="Rounded Rectangle 30"/>
          <p:cNvSpPr/>
          <p:nvPr/>
        </p:nvSpPr>
        <p:spPr>
          <a:xfrm>
            <a:off x="756223" y="1953179"/>
            <a:ext cx="1584176" cy="11808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074" name="Picture 2" descr="C:\Users\debbie.smith.WHS.009\AppData\Local\Microsoft\Windows\Temporary Internet Files\Content.IE5\ZQG21HX2\lemmling-Cartoon-dog-Laughing[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575" y="1953179"/>
            <a:ext cx="981472" cy="1112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87001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1024</TotalTime>
  <Words>496</Words>
  <Application>Microsoft Office PowerPoint</Application>
  <PresentationFormat>On-screen Show (4:3)</PresentationFormat>
  <Paragraphs>68</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Adjacency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Welshpool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Debbie Smith</dc:creator>
  <cp:lastModifiedBy>Debbie Smith</cp:lastModifiedBy>
  <cp:revision>54</cp:revision>
  <dcterms:created xsi:type="dcterms:W3CDTF">2016-01-05T10:24:39Z</dcterms:created>
  <dcterms:modified xsi:type="dcterms:W3CDTF">2017-04-04T13:15:24Z</dcterms:modified>
</cp:coreProperties>
</file>