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66" r:id="rId3"/>
    <p:sldId id="303" r:id="rId4"/>
    <p:sldId id="304" r:id="rId5"/>
    <p:sldId id="305" r:id="rId6"/>
    <p:sldId id="306" r:id="rId7"/>
    <p:sldId id="315" r:id="rId8"/>
    <p:sldId id="312" r:id="rId9"/>
    <p:sldId id="313" r:id="rId10"/>
    <p:sldId id="314" r:id="rId11"/>
    <p:sldId id="300" r:id="rId12"/>
    <p:sldId id="310" r:id="rId13"/>
    <p:sldId id="309" r:id="rId14"/>
    <p:sldId id="311" r:id="rId15"/>
    <p:sldId id="301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90" d="100"/>
          <a:sy n="90" d="100"/>
        </p:scale>
        <p:origin x="-60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758F17-DFB9-4021-ABBB-0AA59AAD43E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9FBFAD-BBBE-465D-A6E2-406CE88EBCBE}" type="datetimeFigureOut">
              <a:rPr lang="en-GB" smtClean="0"/>
              <a:t>04/10/2018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slide" Target="slide8.xm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412776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CLOUD COMPUTING</a:t>
            </a:r>
            <a:endParaRPr lang="en-GB" sz="4000" b="1" dirty="0"/>
          </a:p>
        </p:txBody>
      </p:sp>
      <p:pic>
        <p:nvPicPr>
          <p:cNvPr id="1026" name="Picture 2" descr="Cloud-Computing-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56" y="2492896"/>
            <a:ext cx="3875322" cy="38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858" y="0"/>
            <a:ext cx="781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CLOUD STORAGE</a:t>
            </a:r>
          </a:p>
        </p:txBody>
      </p:sp>
      <p:pic>
        <p:nvPicPr>
          <p:cNvPr id="5" name="Picture 2" descr="Time to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05" y="116632"/>
            <a:ext cx="1555158" cy="20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6810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874" y="1700955"/>
            <a:ext cx="781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mtClean="0"/>
              <a:t>Apple’s iCloud</a:t>
            </a:r>
            <a:endParaRPr lang="en-GB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1977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885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Model Question 1</a:t>
            </a:r>
          </a:p>
          <a:p>
            <a:endParaRPr lang="en-GB" sz="3600" b="1" dirty="0"/>
          </a:p>
          <a:p>
            <a:r>
              <a:rPr lang="en-GB" sz="3600" dirty="0" smtClean="0"/>
              <a:t>Explain how data is stored in cloud computing. (2 marks)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5" name="Picture 2" descr="C:\Users\debbie.smith.WHS.009\AppData\Local\Microsoft\Windows\Temporary Internet Files\Content.IE5\NGSCGDY6\Help-Icon-Question-Mark-1527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23" y="5589240"/>
            <a:ext cx="540040" cy="5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60032" y="4869160"/>
            <a:ext cx="324036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HINT:</a:t>
            </a:r>
          </a:p>
          <a:p>
            <a:pPr algn="ctr"/>
            <a:r>
              <a:rPr lang="en-GB" dirty="0" smtClean="0"/>
              <a:t>You need to say how AND where the data is stored in each case!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885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Model Answer 1</a:t>
            </a:r>
          </a:p>
          <a:p>
            <a:endParaRPr lang="en-GB" sz="3600" b="1" dirty="0"/>
          </a:p>
          <a:p>
            <a:pPr marL="571500" indent="-571500">
              <a:buFont typeface="Wingdings" pitchFamily="2" charset="2"/>
              <a:buChar char="ü"/>
            </a:pPr>
            <a:r>
              <a:rPr lang="en-GB" sz="3600" b="1" dirty="0" smtClean="0">
                <a:solidFill>
                  <a:srgbClr val="00B050"/>
                </a:solidFill>
              </a:rPr>
              <a:t>In cloud computing, data is saved to external servers (hosts)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5" name="Picture 2" descr="C:\Users\debbie.smith.WHS.009\AppData\Local\Microsoft\Windows\Temporary Internet Files\Content.IE5\NGSCGDY6\Help-Icon-Question-Mark-1527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23" y="5589240"/>
            <a:ext cx="540040" cy="5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885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Model Question 2</a:t>
            </a:r>
          </a:p>
          <a:p>
            <a:endParaRPr lang="en-GB" sz="3600" b="1" dirty="0"/>
          </a:p>
          <a:p>
            <a:r>
              <a:rPr lang="en-GB" sz="3600" dirty="0" smtClean="0"/>
              <a:t>Explain how data is stored in installed software. </a:t>
            </a:r>
            <a:r>
              <a:rPr lang="en-GB" sz="3600" dirty="0"/>
              <a:t>(2 marks)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5" name="Picture 2" descr="C:\Users\debbie.smith.WHS.009\AppData\Local\Microsoft\Windows\Temporary Internet Files\Content.IE5\NGSCGDY6\Help-Icon-Question-Mark-1527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23" y="5589240"/>
            <a:ext cx="540040" cy="5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60032" y="4869160"/>
            <a:ext cx="324036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HINT:</a:t>
            </a:r>
          </a:p>
          <a:p>
            <a:pPr algn="ctr"/>
            <a:r>
              <a:rPr lang="en-GB" dirty="0" smtClean="0"/>
              <a:t>You need to say how AND where the data is stored in each case!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1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Model Answer 2</a:t>
            </a:r>
          </a:p>
          <a:p>
            <a:endParaRPr lang="en-GB" sz="3600" b="1" dirty="0"/>
          </a:p>
          <a:p>
            <a:pPr marL="571500" indent="-571500">
              <a:buFont typeface="Wingdings" pitchFamily="2" charset="2"/>
              <a:buChar char="ü"/>
            </a:pPr>
            <a:r>
              <a:rPr lang="en-GB" sz="3600" b="1" dirty="0" smtClean="0">
                <a:solidFill>
                  <a:srgbClr val="00B050"/>
                </a:solidFill>
              </a:rPr>
              <a:t>In installed software, data is saved to the computer’s hard drive</a:t>
            </a:r>
            <a:endParaRPr lang="en-GB" sz="3600" dirty="0">
              <a:solidFill>
                <a:srgbClr val="00B050"/>
              </a:solidFill>
            </a:endParaRPr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5" name="Picture 2" descr="C:\Users\debbie.smith.WHS.009\AppData\Local\Microsoft\Windows\Temporary Internet Files\Content.IE5\NGSCGDY6\Help-Icon-Question-Mark-1527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23" y="5589240"/>
            <a:ext cx="540040" cy="5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Model Question 3</a:t>
            </a:r>
          </a:p>
          <a:p>
            <a:endParaRPr lang="en-GB" sz="3600" b="1" dirty="0"/>
          </a:p>
          <a:p>
            <a:r>
              <a:rPr lang="en-GB" sz="3600" dirty="0" smtClean="0"/>
              <a:t>Name </a:t>
            </a:r>
            <a:r>
              <a:rPr lang="en-GB" sz="3600" b="1" dirty="0" smtClean="0"/>
              <a:t>two</a:t>
            </a:r>
            <a:r>
              <a:rPr lang="en-GB" sz="3600" dirty="0" smtClean="0"/>
              <a:t> advantages of cloud computing. (2 marks)</a:t>
            </a:r>
          </a:p>
        </p:txBody>
      </p:sp>
      <p:pic>
        <p:nvPicPr>
          <p:cNvPr id="3" name="Picture 2" descr="C:\Users\debbie.smith.WHS.009\AppData\Local\Microsoft\Windows\Temporary Internet Files\Content.IE5\NGSCGDY6\Help-Icon-Question-Mark-1527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23" y="5589240"/>
            <a:ext cx="540040" cy="5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860032" y="4869160"/>
            <a:ext cx="324036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HINT:</a:t>
            </a:r>
          </a:p>
          <a:p>
            <a:pPr algn="ctr"/>
            <a:r>
              <a:rPr lang="en-GB" dirty="0"/>
              <a:t>How many advantages are asked for?  How many marks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26935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Model Answer 3</a:t>
            </a:r>
          </a:p>
          <a:p>
            <a:endParaRPr lang="en-GB" sz="3600" b="1" dirty="0"/>
          </a:p>
          <a:p>
            <a:pPr marL="571500" indent="-571500">
              <a:buFont typeface="Wingdings" pitchFamily="2" charset="2"/>
              <a:buChar char="ü"/>
            </a:pPr>
            <a:r>
              <a:rPr lang="en-GB" sz="3600" b="1" dirty="0" smtClean="0">
                <a:solidFill>
                  <a:srgbClr val="00B050"/>
                </a:solidFill>
              </a:rPr>
              <a:t>Cost, because you can buy a cheaper computer with smaller hard drive</a:t>
            </a:r>
          </a:p>
          <a:p>
            <a:pPr marL="571500" indent="-571500">
              <a:buFont typeface="Wingdings" pitchFamily="2" charset="2"/>
              <a:buChar char="ü"/>
            </a:pPr>
            <a:endParaRPr lang="en-GB" sz="3600" b="1" dirty="0" smtClean="0">
              <a:solidFill>
                <a:srgbClr val="00B05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GB" sz="3600" b="1" dirty="0" smtClean="0">
                <a:solidFill>
                  <a:srgbClr val="00B050"/>
                </a:solidFill>
              </a:rPr>
              <a:t>Availability, because it can be accessed anywhere where there is an internet connection</a:t>
            </a:r>
          </a:p>
        </p:txBody>
      </p:sp>
      <p:pic>
        <p:nvPicPr>
          <p:cNvPr id="3" name="Picture 2" descr="C:\Users\debbie.smith.WHS.009\AppData\Local\Microsoft\Windows\Temporary Internet Files\Content.IE5\NGSCGDY6\Help-Icon-Question-Mark-15271-smal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23" y="5589240"/>
            <a:ext cx="540040" cy="5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0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b="1" dirty="0" smtClean="0"/>
          </a:p>
          <a:p>
            <a:r>
              <a:rPr lang="en-GB" sz="4000" dirty="0" smtClean="0"/>
              <a:t>Cloud computing is where data is saved on external servers instead of on the user’s hard drive.</a:t>
            </a:r>
          </a:p>
          <a:p>
            <a:endParaRPr lang="en-GB" sz="2400" dirty="0"/>
          </a:p>
          <a:p>
            <a:r>
              <a:rPr lang="en-GB" sz="4000" dirty="0" smtClean="0"/>
              <a:t>The external servers are called HOSTS and are owned by a HOSTING COMPANY.  Some well known examples are </a:t>
            </a:r>
            <a:r>
              <a:rPr lang="en-GB" sz="4000" dirty="0" err="1" smtClean="0"/>
              <a:t>Dropbox</a:t>
            </a:r>
            <a:r>
              <a:rPr lang="en-GB" sz="4000" dirty="0" smtClean="0"/>
              <a:t>™, </a:t>
            </a:r>
            <a:r>
              <a:rPr lang="en-GB" sz="4000" dirty="0"/>
              <a:t>Microsoft-One </a:t>
            </a:r>
            <a:r>
              <a:rPr lang="en-GB" sz="4000" dirty="0" smtClean="0"/>
              <a:t>D™ and </a:t>
            </a:r>
            <a:r>
              <a:rPr lang="en-GB" sz="4000" dirty="0"/>
              <a:t>Google Cloud ™.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03253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0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CLOUD STORAGE</a:t>
            </a:r>
          </a:p>
          <a:p>
            <a:pPr algn="ctr"/>
            <a:endParaRPr lang="en-GB" sz="4000" b="1" dirty="0" smtClean="0"/>
          </a:p>
          <a:p>
            <a:r>
              <a:rPr lang="en-GB" sz="4000" dirty="0" smtClean="0"/>
              <a:t>Cloud users can access software, data and storage provided by their hosting company.</a:t>
            </a:r>
          </a:p>
          <a:p>
            <a:endParaRPr lang="en-GB" sz="4000" dirty="0" smtClean="0"/>
          </a:p>
          <a:p>
            <a:r>
              <a:rPr lang="en-GB" sz="4000" dirty="0" smtClean="0"/>
              <a:t>Users usually access the cloud through a web browser or mobile app – they do not directly access the servers.</a:t>
            </a:r>
          </a:p>
        </p:txBody>
      </p:sp>
    </p:spTree>
    <p:extLst>
      <p:ext uri="{BB962C8B-B14F-4D97-AF65-F5344CB8AC3E}">
        <p14:creationId xmlns:p14="http://schemas.microsoft.com/office/powerpoint/2010/main" val="381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debbie.smith.WHS.009\AppData\Local\Microsoft\Windows\Temporary Internet Files\Content.IE5\DF9C9Z03\1399995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90" y="1223350"/>
            <a:ext cx="4417690" cy="2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65" y="527154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45" y="5223920"/>
            <a:ext cx="10287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m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09" y="515248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ord docu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73" y="2274450"/>
            <a:ext cx="810393" cy="7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owerpoint docu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5" y="1725780"/>
            <a:ext cx="784034" cy="7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Image result for itu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36" y="2608485"/>
            <a:ext cx="767903" cy="76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0" t="10036" r="57564" b="65588"/>
          <a:stretch/>
        </p:blipFill>
        <p:spPr bwMode="auto">
          <a:xfrm>
            <a:off x="4684777" y="2491147"/>
            <a:ext cx="850605" cy="106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-Down Arrow 4"/>
          <p:cNvSpPr/>
          <p:nvPr/>
        </p:nvSpPr>
        <p:spPr>
          <a:xfrm rot="1426591">
            <a:off x="1819187" y="3901558"/>
            <a:ext cx="792088" cy="1248535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/>
          <p:cNvSpPr/>
          <p:nvPr/>
        </p:nvSpPr>
        <p:spPr>
          <a:xfrm rot="8755096">
            <a:off x="6205404" y="3792683"/>
            <a:ext cx="792088" cy="124476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-Down Arrow 16"/>
          <p:cNvSpPr/>
          <p:nvPr/>
        </p:nvSpPr>
        <p:spPr>
          <a:xfrm>
            <a:off x="3931503" y="3933056"/>
            <a:ext cx="792088" cy="121471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4310" y="160338"/>
            <a:ext cx="8242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What is the cloud?  Is it in the air? No it’s a physical server somewhere in the world.  Here is a look at </a:t>
            </a:r>
            <a:r>
              <a:rPr lang="en-GB" dirty="0" smtClean="0">
                <a:hlinkClick r:id="rId10" action="ppaction://hlinksldjump"/>
              </a:rPr>
              <a:t>Google’s servers </a:t>
            </a:r>
            <a:r>
              <a:rPr lang="en-GB" dirty="0" smtClean="0"/>
              <a:t>(this is where they store all the data that you store in the cloud)</a:t>
            </a:r>
          </a:p>
        </p:txBody>
      </p:sp>
    </p:spTree>
    <p:extLst>
      <p:ext uri="{BB962C8B-B14F-4D97-AF65-F5344CB8AC3E}">
        <p14:creationId xmlns:p14="http://schemas.microsoft.com/office/powerpoint/2010/main" val="27152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9066" y="0"/>
            <a:ext cx="7753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CLOUD STORAGE</a:t>
            </a:r>
          </a:p>
          <a:p>
            <a:r>
              <a:rPr lang="en-GB" sz="3600" b="1" dirty="0" smtClean="0"/>
              <a:t>Benefits</a:t>
            </a:r>
            <a:endParaRPr lang="en-GB" sz="3600" dirty="0" smtClean="0"/>
          </a:p>
        </p:txBody>
      </p:sp>
      <p:pic>
        <p:nvPicPr>
          <p:cNvPr id="5" name="Picture 2" descr="Time to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05" y="116632"/>
            <a:ext cx="1555158" cy="20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5080" y="2346775"/>
            <a:ext cx="72830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00B050"/>
                </a:solidFill>
              </a:rPr>
              <a:t>COST - </a:t>
            </a:r>
            <a:r>
              <a:rPr lang="en-GB" sz="3200" dirty="0" smtClean="0">
                <a:solidFill>
                  <a:srgbClr val="00B050"/>
                </a:solidFill>
              </a:rPr>
              <a:t>You only pay for the storage that you use.  You do not have to provide and maintain the hardware.</a:t>
            </a:r>
          </a:p>
          <a:p>
            <a:endParaRPr lang="en-GB" sz="3200" dirty="0" smtClean="0">
              <a:solidFill>
                <a:srgbClr val="00B05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GB" sz="3200" b="1" dirty="0" smtClean="0">
                <a:solidFill>
                  <a:srgbClr val="00B050"/>
                </a:solidFill>
              </a:rPr>
              <a:t>AVAILABILITY - </a:t>
            </a:r>
            <a:r>
              <a:rPr lang="en-GB" sz="3200" dirty="0" smtClean="0">
                <a:solidFill>
                  <a:srgbClr val="00B050"/>
                </a:solidFill>
              </a:rPr>
              <a:t>Data Can be available anywhere in the world where there is an internet connection.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ebbie.smith.WHS.009\AppData\Local\Microsoft\Windows\Temporary Internet Files\Content.IE5\ODQT70V2\Coin_stack_icon_GOLD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9" y="2856785"/>
            <a:ext cx="1039722" cy="11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bbie.smith.WHS.009\AppData\Local\Microsoft\Windows\Temporary Internet Files\Content.IE5\JN9SXIOQ\greenglobe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" y="4848820"/>
            <a:ext cx="819466" cy="101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bbie.smith.WHS.009\AppData\Local\Microsoft\Windows\Temporary Internet Files\Content.IE5\DF9C9Z03\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1" y="2365272"/>
            <a:ext cx="468339" cy="4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9858" y="0"/>
            <a:ext cx="7812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CLOUD STORAGE</a:t>
            </a:r>
          </a:p>
          <a:p>
            <a:r>
              <a:rPr lang="en-GB" sz="3600" b="1" dirty="0" smtClean="0"/>
              <a:t>Drawbacks</a:t>
            </a:r>
            <a:endParaRPr lang="en-GB" sz="3600" dirty="0" smtClean="0"/>
          </a:p>
        </p:txBody>
      </p:sp>
      <p:pic>
        <p:nvPicPr>
          <p:cNvPr id="5" name="Picture 2" descr="Time to th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05" y="116632"/>
            <a:ext cx="1555158" cy="20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346775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GB" sz="3000" b="1" dirty="0" smtClean="0">
                <a:solidFill>
                  <a:srgbClr val="FF0000"/>
                </a:solidFill>
              </a:rPr>
              <a:t>RELIABILITY</a:t>
            </a:r>
            <a:r>
              <a:rPr lang="en-GB" sz="3000" dirty="0" smtClean="0">
                <a:solidFill>
                  <a:srgbClr val="FF0000"/>
                </a:solidFill>
              </a:rPr>
              <a:t> - </a:t>
            </a:r>
            <a:r>
              <a:rPr lang="en-GB" sz="2800" dirty="0" smtClean="0">
                <a:solidFill>
                  <a:srgbClr val="FF0000"/>
                </a:solidFill>
              </a:rPr>
              <a:t>It depends on how reliable the host is to access your data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GB" sz="3000" b="1" dirty="0" smtClean="0">
                <a:solidFill>
                  <a:srgbClr val="FF0000"/>
                </a:solidFill>
              </a:rPr>
              <a:t>SOFTWARE</a:t>
            </a:r>
            <a:r>
              <a:rPr lang="en-GB" sz="3000" dirty="0" smtClean="0">
                <a:solidFill>
                  <a:srgbClr val="FF0000"/>
                </a:solidFill>
              </a:rPr>
              <a:t> - </a:t>
            </a:r>
            <a:r>
              <a:rPr lang="en-GB" sz="2800" dirty="0" smtClean="0">
                <a:solidFill>
                  <a:srgbClr val="FF0000"/>
                </a:solidFill>
              </a:rPr>
              <a:t>The company may not be using the latest, fastest version.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GB" sz="3000" b="1" dirty="0" smtClean="0">
                <a:solidFill>
                  <a:srgbClr val="FF0000"/>
                </a:solidFill>
              </a:rPr>
              <a:t>POTENTIAL PERFORMANCE </a:t>
            </a:r>
            <a:r>
              <a:rPr lang="en-GB" sz="3000" dirty="0" smtClean="0">
                <a:solidFill>
                  <a:srgbClr val="FF0000"/>
                </a:solidFill>
              </a:rPr>
              <a:t>– </a:t>
            </a:r>
            <a:r>
              <a:rPr lang="en-GB" sz="2800" dirty="0" smtClean="0">
                <a:solidFill>
                  <a:srgbClr val="FF0000"/>
                </a:solidFill>
              </a:rPr>
              <a:t>The speed of accessing data might be slower than using installed software.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GB" sz="3000" b="1" dirty="0" smtClean="0">
                <a:solidFill>
                  <a:srgbClr val="FF0000"/>
                </a:solidFill>
              </a:rPr>
              <a:t>SECURITY</a:t>
            </a:r>
            <a:r>
              <a:rPr lang="en-GB" sz="3000" dirty="0" smtClean="0">
                <a:solidFill>
                  <a:srgbClr val="FF0000"/>
                </a:solidFill>
              </a:rPr>
              <a:t> – </a:t>
            </a:r>
            <a:r>
              <a:rPr lang="en-GB" sz="2800" dirty="0" smtClean="0">
                <a:solidFill>
                  <a:srgbClr val="FF0000"/>
                </a:solidFill>
              </a:rPr>
              <a:t>You have no control over the files stored and you to trust the company to keep them safe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4159" y="2272867"/>
            <a:ext cx="57606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X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3376" y="3300072"/>
            <a:ext cx="57606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X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4159" y="4264191"/>
            <a:ext cx="57606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X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4159" y="5497200"/>
            <a:ext cx="57606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X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debbie.smith.WHS.009\AppData\Local\Microsoft\Windows\Temporary Internet Files\Content.IE5\G60QY64I\Sin_tÃ­tulo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0"/>
          <a:stretch/>
        </p:blipFill>
        <p:spPr bwMode="auto">
          <a:xfrm>
            <a:off x="533476" y="3384240"/>
            <a:ext cx="850061" cy="57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bbie.smith.WHS.009\AppData\Local\Microsoft\Windows\Temporary Internet Files\Content.IE5\ODQT70V2\cylinder-lock-key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5141">
            <a:off x="507187" y="5892143"/>
            <a:ext cx="977834" cy="4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bbie.smith.WHS.009\AppData\Local\Microsoft\Windows\Temporary Internet Files\Content.IE5\DF9C9Z03\high-performance-needle-points-gauge-4167717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0" y="4252475"/>
            <a:ext cx="762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 descr="Image result for itun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39552" y="404664"/>
            <a:ext cx="6568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What is the cloud? 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Is </a:t>
            </a:r>
            <a:r>
              <a:rPr lang="en-GB" sz="3200" dirty="0" smtClean="0"/>
              <a:t>it in the air?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No </a:t>
            </a:r>
            <a:r>
              <a:rPr lang="en-GB" sz="3200" dirty="0" smtClean="0"/>
              <a:t>it’s a physical server somewhere in the world.  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Let’s look at:</a:t>
            </a:r>
          </a:p>
          <a:p>
            <a:endParaRPr lang="en-GB" sz="3200" dirty="0"/>
          </a:p>
          <a:p>
            <a:r>
              <a:rPr lang="en-GB" sz="3200" dirty="0" smtClean="0"/>
              <a:t>GOOGLE’S SERVERS</a:t>
            </a:r>
          </a:p>
          <a:p>
            <a:r>
              <a:rPr lang="en-GB" sz="3200" dirty="0" smtClean="0"/>
              <a:t>MICROSOFT’S SERVERS</a:t>
            </a:r>
          </a:p>
          <a:p>
            <a:r>
              <a:rPr lang="en-GB" sz="3200" smtClean="0"/>
              <a:t>APPLE’s</a:t>
            </a:r>
            <a:r>
              <a:rPr lang="en-GB" sz="3200" dirty="0" smtClean="0"/>
              <a:t> </a:t>
            </a:r>
            <a:r>
              <a:rPr lang="en-GB" sz="3200" dirty="0" err="1" smtClean="0"/>
              <a:t>iCLOUD</a:t>
            </a:r>
            <a:r>
              <a:rPr lang="en-GB" sz="3200" dirty="0" smtClean="0"/>
              <a:t> SERVERS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16416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858" y="0"/>
            <a:ext cx="781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CLOUD STORAGE</a:t>
            </a:r>
          </a:p>
        </p:txBody>
      </p:sp>
      <p:pic>
        <p:nvPicPr>
          <p:cNvPr id="5" name="Picture 2" descr="Time to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05" y="116632"/>
            <a:ext cx="1555158" cy="20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904813" cy="41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0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858" y="0"/>
            <a:ext cx="781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CLOUD STORAGE</a:t>
            </a:r>
          </a:p>
        </p:txBody>
      </p:sp>
      <p:pic>
        <p:nvPicPr>
          <p:cNvPr id="5" name="Picture 2" descr="Time to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05" y="116632"/>
            <a:ext cx="1555158" cy="20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67913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6874" y="2422629"/>
            <a:ext cx="781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6813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797</TotalTime>
  <Words>444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Welshpool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Smith</dc:creator>
  <cp:lastModifiedBy>Debbie Smith</cp:lastModifiedBy>
  <cp:revision>48</cp:revision>
  <dcterms:created xsi:type="dcterms:W3CDTF">2016-01-05T10:24:39Z</dcterms:created>
  <dcterms:modified xsi:type="dcterms:W3CDTF">2018-10-04T13:50:58Z</dcterms:modified>
</cp:coreProperties>
</file>