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0" r:id="rId2"/>
    <p:sldId id="266" r:id="rId3"/>
    <p:sldId id="302" r:id="rId4"/>
    <p:sldId id="295" r:id="rId5"/>
    <p:sldId id="303" r:id="rId6"/>
    <p:sldId id="305" r:id="rId7"/>
    <p:sldId id="304" r:id="rId8"/>
    <p:sldId id="296" r:id="rId9"/>
    <p:sldId id="300" r:id="rId10"/>
    <p:sldId id="308" r:id="rId11"/>
    <p:sldId id="307" r:id="rId12"/>
    <p:sldId id="301" r:id="rId13"/>
    <p:sldId id="30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4660"/>
  </p:normalViewPr>
  <p:slideViewPr>
    <p:cSldViewPr>
      <p:cViewPr>
        <p:scale>
          <a:sx n="90" d="100"/>
          <a:sy n="90" d="100"/>
        </p:scale>
        <p:origin x="-600" y="-3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B9FBFAD-BBBE-465D-A6E2-406CE88EBCBE}" type="datetimeFigureOut">
              <a:rPr lang="en-GB" smtClean="0"/>
              <a:t>09/10/2019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758F17-DFB9-4021-ABBB-0AA59AAD43E3}"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9FBFAD-BBBE-465D-A6E2-406CE88EBCBE}" type="datetimeFigureOut">
              <a:rPr lang="en-GB" smtClean="0"/>
              <a:t>09/10/2019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758F17-DFB9-4021-ABBB-0AA59AAD43E3}"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9FBFAD-BBBE-465D-A6E2-406CE88EBCBE}" type="datetimeFigureOut">
              <a:rPr lang="en-GB" smtClean="0"/>
              <a:t>09/10/2019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758F17-DFB9-4021-ABBB-0AA59AAD43E3}"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9FBFAD-BBBE-465D-A6E2-406CE88EBCBE}" type="datetimeFigureOut">
              <a:rPr lang="en-GB" smtClean="0"/>
              <a:t>09/10/2019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758F17-DFB9-4021-ABBB-0AA59AAD43E3}"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9FBFAD-BBBE-465D-A6E2-406CE88EBCBE}" type="datetimeFigureOut">
              <a:rPr lang="en-GB" smtClean="0"/>
              <a:t>09/10/2019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758F17-DFB9-4021-ABBB-0AA59AAD43E3}"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9FBFAD-BBBE-465D-A6E2-406CE88EBCBE}" type="datetimeFigureOut">
              <a:rPr lang="en-GB" smtClean="0"/>
              <a:t>09/10/2019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758F17-DFB9-4021-ABBB-0AA59AAD43E3}"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9FBFAD-BBBE-465D-A6E2-406CE88EBCBE}" type="datetimeFigureOut">
              <a:rPr lang="en-GB" smtClean="0"/>
              <a:t>09/10/2019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758F17-DFB9-4021-ABBB-0AA59AAD43E3}"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9FBFAD-BBBE-465D-A6E2-406CE88EBCBE}" type="datetimeFigureOut">
              <a:rPr lang="en-GB" smtClean="0"/>
              <a:t>09/10/2019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758F17-DFB9-4021-ABBB-0AA59AAD43E3}"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9FBFAD-BBBE-465D-A6E2-406CE88EBCBE}" type="datetimeFigureOut">
              <a:rPr lang="en-GB" smtClean="0"/>
              <a:t>09/10/2019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F758F17-DFB9-4021-ABBB-0AA59AAD43E3}"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9FBFAD-BBBE-465D-A6E2-406CE88EBCBE}" type="datetimeFigureOut">
              <a:rPr lang="en-GB" smtClean="0"/>
              <a:t>09/10/2019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758F17-DFB9-4021-ABBB-0AA59AAD43E3}" type="slidenum">
              <a:rPr lang="en-GB" smtClean="0"/>
              <a:t>‹#›</a:t>
            </a:fld>
            <a:endParaRPr lang="en-GB"/>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6B9FBFAD-BBBE-465D-A6E2-406CE88EBCBE}" type="datetimeFigureOut">
              <a:rPr lang="en-GB" smtClean="0"/>
              <a:t>09/10/2019</a:t>
            </a:fld>
            <a:endParaRPr lang="en-GB"/>
          </a:p>
        </p:txBody>
      </p:sp>
      <p:sp>
        <p:nvSpPr>
          <p:cNvPr id="9" name="Slide Number Placeholder 8"/>
          <p:cNvSpPr>
            <a:spLocks noGrp="1"/>
          </p:cNvSpPr>
          <p:nvPr>
            <p:ph type="sldNum" sz="quarter" idx="11"/>
          </p:nvPr>
        </p:nvSpPr>
        <p:spPr/>
        <p:txBody>
          <a:bodyPr/>
          <a:lstStyle/>
          <a:p>
            <a:fld id="{2F758F17-DFB9-4021-ABBB-0AA59AAD43E3}"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2F758F17-DFB9-4021-ABBB-0AA59AAD43E3}" type="slidenum">
              <a:rPr lang="en-GB" smtClean="0"/>
              <a:t>‹#›</a:t>
            </a:fld>
            <a:endParaRPr lang="en-GB"/>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GB"/>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6B9FBFAD-BBBE-465D-A6E2-406CE88EBCBE}" type="datetimeFigureOut">
              <a:rPr lang="en-GB" smtClean="0"/>
              <a:t>09/10/2019</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412776"/>
            <a:ext cx="8460432" cy="707886"/>
          </a:xfrm>
          <a:prstGeom prst="rect">
            <a:avLst/>
          </a:prstGeom>
        </p:spPr>
        <p:txBody>
          <a:bodyPr wrap="square">
            <a:spAutoFit/>
          </a:bodyPr>
          <a:lstStyle/>
          <a:p>
            <a:pPr algn="ctr"/>
            <a:r>
              <a:rPr lang="en-GB" sz="4000" b="1"/>
              <a:t>ONLINE </a:t>
            </a:r>
            <a:r>
              <a:rPr lang="en-GB" sz="4000" b="1" smtClean="0"/>
              <a:t>COMMUNICATION</a:t>
            </a:r>
            <a:endParaRPr lang="en-GB" sz="4000" b="1" dirty="0"/>
          </a:p>
        </p:txBody>
      </p:sp>
      <p:pic>
        <p:nvPicPr>
          <p:cNvPr id="3" name="Picture 2" descr="\\whs1\pool\MRS WILLIAMS IT\WEB SITES\BTEC LEVEL 2 ICT NQF\PAGES\UNIT 1 THE ONLINE WORLD\Online Worl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6081" y="2996952"/>
            <a:ext cx="2448272"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014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0"/>
            <a:ext cx="7632848" cy="1200329"/>
          </a:xfrm>
          <a:prstGeom prst="rect">
            <a:avLst/>
          </a:prstGeom>
        </p:spPr>
        <p:txBody>
          <a:bodyPr wrap="square">
            <a:spAutoFit/>
          </a:bodyPr>
          <a:lstStyle/>
          <a:p>
            <a:r>
              <a:rPr lang="en-GB" sz="3600" b="1" dirty="0" smtClean="0"/>
              <a:t>Model Question 1</a:t>
            </a:r>
          </a:p>
          <a:p>
            <a:endParaRPr lang="en-GB" sz="3600" dirty="0"/>
          </a:p>
        </p:txBody>
      </p:sp>
      <p:pic>
        <p:nvPicPr>
          <p:cNvPr id="5" name="Picture 2" descr="C:\Users\debbie.smith.WHS.009\AppData\Local\Microsoft\Windows\Temporary Internet Files\Content.IE5\NGSCGDY6\Help-Icon-Question-Mark-15271-small[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5723" y="5589240"/>
            <a:ext cx="540040" cy="5400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271308639"/>
              </p:ext>
            </p:extLst>
          </p:nvPr>
        </p:nvGraphicFramePr>
        <p:xfrm>
          <a:off x="929356" y="836712"/>
          <a:ext cx="6151884" cy="3108960"/>
        </p:xfrm>
        <a:graphic>
          <a:graphicData uri="http://schemas.openxmlformats.org/drawingml/2006/table">
            <a:tbl>
              <a:tblPr firstRow="1" bandRow="1">
                <a:tableStyleId>{5C22544A-7EE6-4342-B048-85BDC9FD1C3A}</a:tableStyleId>
              </a:tblPr>
              <a:tblGrid>
                <a:gridCol w="2994572"/>
                <a:gridCol w="3157312"/>
              </a:tblGrid>
              <a:tr h="321569">
                <a:tc>
                  <a:txBody>
                    <a:bodyPr/>
                    <a:lstStyle/>
                    <a:p>
                      <a:r>
                        <a:rPr lang="en-GB" b="1" dirty="0" smtClean="0"/>
                        <a:t>ADVANTAGES</a:t>
                      </a:r>
                      <a:endParaRPr lang="en-GB" b="1" dirty="0"/>
                    </a:p>
                  </a:txBody>
                  <a:tcPr/>
                </a:tc>
                <a:tc>
                  <a:txBody>
                    <a:bodyPr/>
                    <a:lstStyle/>
                    <a:p>
                      <a:r>
                        <a:rPr lang="en-GB" b="1" dirty="0" smtClean="0"/>
                        <a:t>DISADVANTAGES</a:t>
                      </a:r>
                      <a:endParaRPr lang="en-GB" b="1" dirty="0"/>
                    </a:p>
                  </a:txBody>
                  <a:tcPr/>
                </a:tc>
              </a:tr>
              <a:tr h="370840">
                <a:tc>
                  <a:txBody>
                    <a:bodyPr/>
                    <a:lstStyle/>
                    <a:p>
                      <a:endParaRPr lang="en-GB" dirty="0" smtClean="0"/>
                    </a:p>
                    <a:p>
                      <a:endParaRPr lang="en-GB" dirty="0" smtClean="0"/>
                    </a:p>
                    <a:p>
                      <a:endParaRPr lang="en-GB" dirty="0" smtClean="0"/>
                    </a:p>
                  </a:txBody>
                  <a:tcPr/>
                </a:tc>
                <a:tc>
                  <a:txBody>
                    <a:bodyPr/>
                    <a:lstStyle/>
                    <a:p>
                      <a:endParaRPr lang="en-GB" dirty="0"/>
                    </a:p>
                  </a:txBody>
                  <a:tcPr/>
                </a:tc>
              </a:tr>
              <a:tr h="370840">
                <a:tc>
                  <a:txBody>
                    <a:bodyPr/>
                    <a:lstStyle/>
                    <a:p>
                      <a:endParaRPr lang="en-GB" dirty="0" smtClean="0"/>
                    </a:p>
                    <a:p>
                      <a:endParaRPr lang="en-GB" dirty="0" smtClean="0"/>
                    </a:p>
                    <a:p>
                      <a:endParaRPr lang="en-GB" dirty="0"/>
                    </a:p>
                  </a:txBody>
                  <a:tcPr/>
                </a:tc>
                <a:tc>
                  <a:txBody>
                    <a:bodyPr/>
                    <a:lstStyle/>
                    <a:p>
                      <a:endParaRPr lang="en-GB" dirty="0"/>
                    </a:p>
                  </a:txBody>
                  <a:tcPr/>
                </a:tc>
              </a:tr>
              <a:tr h="370840">
                <a:tc>
                  <a:txBody>
                    <a:bodyPr/>
                    <a:lstStyle/>
                    <a:p>
                      <a:endParaRPr lang="en-GB" dirty="0" smtClean="0"/>
                    </a:p>
                    <a:p>
                      <a:endParaRPr lang="en-GB" dirty="0" smtClean="0"/>
                    </a:p>
                    <a:p>
                      <a:endParaRPr lang="en-GB" dirty="0"/>
                    </a:p>
                  </a:txBody>
                  <a:tcPr/>
                </a:tc>
                <a:tc>
                  <a:txBody>
                    <a:bodyPr/>
                    <a:lstStyle/>
                    <a:p>
                      <a:endParaRPr lang="en-GB" dirty="0"/>
                    </a:p>
                  </a:txBody>
                  <a:tcPr/>
                </a:tc>
              </a:tr>
            </a:tbl>
          </a:graphicData>
        </a:graphic>
      </p:graphicFrame>
      <p:sp>
        <p:nvSpPr>
          <p:cNvPr id="4" name="TextBox 3"/>
          <p:cNvSpPr txBox="1"/>
          <p:nvPr/>
        </p:nvSpPr>
        <p:spPr>
          <a:xfrm>
            <a:off x="3386839" y="5246348"/>
            <a:ext cx="2370321" cy="923330"/>
          </a:xfrm>
          <a:prstGeom prst="rect">
            <a:avLst/>
          </a:prstGeom>
          <a:noFill/>
          <a:ln w="38100">
            <a:solidFill>
              <a:schemeClr val="tx1"/>
            </a:solidFill>
          </a:ln>
        </p:spPr>
        <p:txBody>
          <a:bodyPr wrap="square" rtlCol="0">
            <a:spAutoFit/>
          </a:bodyPr>
          <a:lstStyle/>
          <a:p>
            <a:r>
              <a:rPr lang="en-GB" dirty="0" smtClean="0"/>
              <a:t>Able to communicate in real time</a:t>
            </a:r>
          </a:p>
          <a:p>
            <a:endParaRPr lang="en-GB" dirty="0"/>
          </a:p>
        </p:txBody>
      </p:sp>
      <p:sp>
        <p:nvSpPr>
          <p:cNvPr id="7" name="TextBox 6"/>
          <p:cNvSpPr txBox="1"/>
          <p:nvPr/>
        </p:nvSpPr>
        <p:spPr>
          <a:xfrm>
            <a:off x="5896080" y="4162708"/>
            <a:ext cx="2370321" cy="923330"/>
          </a:xfrm>
          <a:prstGeom prst="rect">
            <a:avLst/>
          </a:prstGeom>
          <a:noFill/>
          <a:ln w="38100">
            <a:solidFill>
              <a:schemeClr val="tx1"/>
            </a:solidFill>
          </a:ln>
        </p:spPr>
        <p:txBody>
          <a:bodyPr wrap="square" rtlCol="0">
            <a:spAutoFit/>
          </a:bodyPr>
          <a:lstStyle/>
          <a:p>
            <a:r>
              <a:rPr lang="en-GB" dirty="0" smtClean="0"/>
              <a:t>Viruses could spread</a:t>
            </a:r>
          </a:p>
          <a:p>
            <a:endParaRPr lang="en-GB" dirty="0"/>
          </a:p>
          <a:p>
            <a:endParaRPr lang="en-GB" dirty="0"/>
          </a:p>
        </p:txBody>
      </p:sp>
      <p:sp>
        <p:nvSpPr>
          <p:cNvPr id="9" name="TextBox 8"/>
          <p:cNvSpPr txBox="1"/>
          <p:nvPr/>
        </p:nvSpPr>
        <p:spPr>
          <a:xfrm>
            <a:off x="3404694" y="4190694"/>
            <a:ext cx="2334612" cy="923330"/>
          </a:xfrm>
          <a:prstGeom prst="rect">
            <a:avLst/>
          </a:prstGeom>
          <a:noFill/>
          <a:ln w="38100">
            <a:solidFill>
              <a:schemeClr val="tx1"/>
            </a:solidFill>
          </a:ln>
        </p:spPr>
        <p:txBody>
          <a:bodyPr wrap="square" rtlCol="0">
            <a:spAutoFit/>
          </a:bodyPr>
          <a:lstStyle/>
          <a:p>
            <a:r>
              <a:rPr lang="en-GB" dirty="0" smtClean="0"/>
              <a:t>Needs internet access</a:t>
            </a:r>
          </a:p>
          <a:p>
            <a:endParaRPr lang="en-GB" dirty="0"/>
          </a:p>
          <a:p>
            <a:endParaRPr lang="en-GB" dirty="0"/>
          </a:p>
        </p:txBody>
      </p:sp>
      <p:sp>
        <p:nvSpPr>
          <p:cNvPr id="10" name="TextBox 9"/>
          <p:cNvSpPr txBox="1"/>
          <p:nvPr/>
        </p:nvSpPr>
        <p:spPr>
          <a:xfrm>
            <a:off x="905687" y="5214563"/>
            <a:ext cx="2364377" cy="923330"/>
          </a:xfrm>
          <a:prstGeom prst="rect">
            <a:avLst/>
          </a:prstGeom>
          <a:noFill/>
          <a:ln w="38100">
            <a:solidFill>
              <a:schemeClr val="tx1"/>
            </a:solidFill>
          </a:ln>
        </p:spPr>
        <p:txBody>
          <a:bodyPr wrap="square" rtlCol="0">
            <a:spAutoFit/>
          </a:bodyPr>
          <a:lstStyle/>
          <a:p>
            <a:r>
              <a:rPr lang="en-GB" dirty="0" smtClean="0"/>
              <a:t>May lead to misunderstandings</a:t>
            </a:r>
          </a:p>
          <a:p>
            <a:endParaRPr lang="en-GB" dirty="0"/>
          </a:p>
        </p:txBody>
      </p:sp>
      <p:sp>
        <p:nvSpPr>
          <p:cNvPr id="11" name="TextBox 10"/>
          <p:cNvSpPr txBox="1"/>
          <p:nvPr/>
        </p:nvSpPr>
        <p:spPr>
          <a:xfrm>
            <a:off x="5896080" y="5213097"/>
            <a:ext cx="2367023" cy="923330"/>
          </a:xfrm>
          <a:prstGeom prst="rect">
            <a:avLst/>
          </a:prstGeom>
          <a:noFill/>
          <a:ln w="38100">
            <a:solidFill>
              <a:schemeClr val="tx1"/>
            </a:solidFill>
          </a:ln>
        </p:spPr>
        <p:txBody>
          <a:bodyPr wrap="square" rtlCol="0">
            <a:spAutoFit/>
          </a:bodyPr>
          <a:lstStyle/>
          <a:p>
            <a:r>
              <a:rPr lang="en-GB" dirty="0" smtClean="0"/>
              <a:t>Able to do video conferencing/sharing/ gaming</a:t>
            </a:r>
            <a:endParaRPr lang="en-GB" dirty="0"/>
          </a:p>
        </p:txBody>
      </p:sp>
      <p:sp>
        <p:nvSpPr>
          <p:cNvPr id="12" name="TextBox 11"/>
          <p:cNvSpPr txBox="1"/>
          <p:nvPr/>
        </p:nvSpPr>
        <p:spPr>
          <a:xfrm>
            <a:off x="904507" y="4190694"/>
            <a:ext cx="2334612" cy="923330"/>
          </a:xfrm>
          <a:prstGeom prst="rect">
            <a:avLst/>
          </a:prstGeom>
          <a:noFill/>
          <a:ln w="38100">
            <a:solidFill>
              <a:schemeClr val="tx1"/>
            </a:solidFill>
          </a:ln>
        </p:spPr>
        <p:txBody>
          <a:bodyPr wrap="square" rtlCol="0">
            <a:spAutoFit/>
          </a:bodyPr>
          <a:lstStyle/>
          <a:p>
            <a:r>
              <a:rPr lang="en-GB" dirty="0" smtClean="0"/>
              <a:t>Cheap to use</a:t>
            </a:r>
            <a:endParaRPr lang="en-GB" dirty="0"/>
          </a:p>
          <a:p>
            <a:endParaRPr lang="en-GB" dirty="0" smtClean="0"/>
          </a:p>
          <a:p>
            <a:endParaRPr lang="en-GB" dirty="0"/>
          </a:p>
        </p:txBody>
      </p:sp>
    </p:spTree>
    <p:extLst>
      <p:ext uri="{BB962C8B-B14F-4D97-AF65-F5344CB8AC3E}">
        <p14:creationId xmlns:p14="http://schemas.microsoft.com/office/powerpoint/2010/main" val="1310139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0"/>
            <a:ext cx="7632848" cy="1631216"/>
          </a:xfrm>
          <a:prstGeom prst="rect">
            <a:avLst/>
          </a:prstGeom>
        </p:spPr>
        <p:txBody>
          <a:bodyPr wrap="square">
            <a:spAutoFit/>
          </a:bodyPr>
          <a:lstStyle/>
          <a:p>
            <a:r>
              <a:rPr lang="en-GB" sz="3600" b="1" dirty="0" smtClean="0"/>
              <a:t>Model Answer 1</a:t>
            </a:r>
          </a:p>
          <a:p>
            <a:endParaRPr lang="en-GB" sz="2800" dirty="0"/>
          </a:p>
          <a:p>
            <a:endParaRPr lang="en-GB" sz="3600" dirty="0"/>
          </a:p>
        </p:txBody>
      </p:sp>
      <p:pic>
        <p:nvPicPr>
          <p:cNvPr id="5" name="Picture 2" descr="C:\Users\debbie.smith.WHS.009\AppData\Local\Microsoft\Windows\Temporary Internet Files\Content.IE5\NGSCGDY6\Help-Icon-Question-Mark-15271-small[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5723" y="5589240"/>
            <a:ext cx="540040" cy="5400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2527785136"/>
              </p:ext>
            </p:extLst>
          </p:nvPr>
        </p:nvGraphicFramePr>
        <p:xfrm>
          <a:off x="1835696" y="1484784"/>
          <a:ext cx="5832648" cy="3931920"/>
        </p:xfrm>
        <a:graphic>
          <a:graphicData uri="http://schemas.openxmlformats.org/drawingml/2006/table">
            <a:tbl>
              <a:tblPr firstRow="1" bandRow="1">
                <a:tableStyleId>{5C22544A-7EE6-4342-B048-85BDC9FD1C3A}</a:tableStyleId>
              </a:tblPr>
              <a:tblGrid>
                <a:gridCol w="2952328"/>
                <a:gridCol w="2880320"/>
              </a:tblGrid>
              <a:tr h="321569">
                <a:tc>
                  <a:txBody>
                    <a:bodyPr/>
                    <a:lstStyle/>
                    <a:p>
                      <a:r>
                        <a:rPr lang="en-GB" b="1" dirty="0" smtClean="0"/>
                        <a:t>ADVANTAGES</a:t>
                      </a:r>
                      <a:endParaRPr lang="en-GB" b="1" dirty="0"/>
                    </a:p>
                  </a:txBody>
                  <a:tcPr/>
                </a:tc>
                <a:tc>
                  <a:txBody>
                    <a:bodyPr/>
                    <a:lstStyle/>
                    <a:p>
                      <a:r>
                        <a:rPr lang="en-GB" dirty="0" smtClean="0"/>
                        <a:t>DISADVANTAGES</a:t>
                      </a:r>
                      <a:endParaRPr lang="en-GB" dirty="0"/>
                    </a:p>
                  </a:txBody>
                  <a:tcPr/>
                </a:tc>
              </a:tr>
              <a:tr h="370840">
                <a:tc>
                  <a:txBody>
                    <a:bodyPr/>
                    <a:lstStyle/>
                    <a:p>
                      <a:endParaRPr lang="en-GB" dirty="0" smtClean="0"/>
                    </a:p>
                    <a:p>
                      <a:endParaRPr lang="en-GB" dirty="0" smtClean="0"/>
                    </a:p>
                    <a:p>
                      <a:endParaRPr lang="en-GB" dirty="0" smtClean="0"/>
                    </a:p>
                    <a:p>
                      <a:endParaRPr lang="en-GB" dirty="0"/>
                    </a:p>
                  </a:txBody>
                  <a:tcPr/>
                </a:tc>
                <a:tc>
                  <a:txBody>
                    <a:bodyPr/>
                    <a:lstStyle/>
                    <a:p>
                      <a:endParaRPr lang="en-GB"/>
                    </a:p>
                  </a:txBody>
                  <a:tcPr/>
                </a:tc>
              </a:tr>
              <a:tr h="370840">
                <a:tc>
                  <a:txBody>
                    <a:bodyPr/>
                    <a:lstStyle/>
                    <a:p>
                      <a:endParaRPr lang="en-GB" dirty="0" smtClean="0"/>
                    </a:p>
                    <a:p>
                      <a:endParaRPr lang="en-GB" dirty="0" smtClean="0"/>
                    </a:p>
                    <a:p>
                      <a:endParaRPr lang="en-GB" dirty="0" smtClean="0"/>
                    </a:p>
                    <a:p>
                      <a:endParaRPr lang="en-GB" dirty="0"/>
                    </a:p>
                  </a:txBody>
                  <a:tcPr/>
                </a:tc>
                <a:tc>
                  <a:txBody>
                    <a:bodyPr/>
                    <a:lstStyle/>
                    <a:p>
                      <a:endParaRPr lang="en-GB" dirty="0"/>
                    </a:p>
                  </a:txBody>
                  <a:tcPr/>
                </a:tc>
              </a:tr>
              <a:tr h="370840">
                <a:tc>
                  <a:txBody>
                    <a:bodyPr/>
                    <a:lstStyle/>
                    <a:p>
                      <a:endParaRPr lang="en-GB" dirty="0" smtClean="0"/>
                    </a:p>
                    <a:p>
                      <a:endParaRPr lang="en-GB" dirty="0" smtClean="0"/>
                    </a:p>
                    <a:p>
                      <a:endParaRPr lang="en-GB" dirty="0" smtClean="0"/>
                    </a:p>
                    <a:p>
                      <a:endParaRPr lang="en-GB" dirty="0" smtClean="0"/>
                    </a:p>
                  </a:txBody>
                  <a:tcPr/>
                </a:tc>
                <a:tc>
                  <a:txBody>
                    <a:bodyPr/>
                    <a:lstStyle/>
                    <a:p>
                      <a:endParaRPr lang="en-GB" dirty="0"/>
                    </a:p>
                  </a:txBody>
                  <a:tcPr/>
                </a:tc>
              </a:tr>
            </a:tbl>
          </a:graphicData>
        </a:graphic>
      </p:graphicFrame>
      <p:sp>
        <p:nvSpPr>
          <p:cNvPr id="4" name="TextBox 3"/>
          <p:cNvSpPr txBox="1"/>
          <p:nvPr/>
        </p:nvSpPr>
        <p:spPr>
          <a:xfrm>
            <a:off x="1998921" y="1979692"/>
            <a:ext cx="2602043" cy="923330"/>
          </a:xfrm>
          <a:prstGeom prst="rect">
            <a:avLst/>
          </a:prstGeom>
          <a:noFill/>
          <a:ln w="38100">
            <a:solidFill>
              <a:srgbClr val="00B050"/>
            </a:solidFill>
          </a:ln>
        </p:spPr>
        <p:txBody>
          <a:bodyPr wrap="square" rtlCol="0">
            <a:spAutoFit/>
          </a:bodyPr>
          <a:lstStyle/>
          <a:p>
            <a:pPr marL="285750" indent="-285750">
              <a:buFont typeface="Wingdings" pitchFamily="2" charset="2"/>
              <a:buChar char="ü"/>
            </a:pPr>
            <a:r>
              <a:rPr lang="en-GB" b="1" dirty="0" smtClean="0">
                <a:solidFill>
                  <a:srgbClr val="00B050"/>
                </a:solidFill>
              </a:rPr>
              <a:t>Able to communicate in real time</a:t>
            </a:r>
          </a:p>
          <a:p>
            <a:pPr marL="285750" indent="-285750">
              <a:buFont typeface="Wingdings" pitchFamily="2" charset="2"/>
              <a:buChar char="ü"/>
            </a:pPr>
            <a:endParaRPr lang="en-GB" b="1" dirty="0">
              <a:solidFill>
                <a:srgbClr val="00B050"/>
              </a:solidFill>
            </a:endParaRPr>
          </a:p>
        </p:txBody>
      </p:sp>
      <p:sp>
        <p:nvSpPr>
          <p:cNvPr id="7" name="TextBox 6"/>
          <p:cNvSpPr txBox="1"/>
          <p:nvPr/>
        </p:nvSpPr>
        <p:spPr>
          <a:xfrm>
            <a:off x="4913033" y="1946525"/>
            <a:ext cx="2580478" cy="923330"/>
          </a:xfrm>
          <a:prstGeom prst="rect">
            <a:avLst/>
          </a:prstGeom>
          <a:noFill/>
          <a:ln w="38100">
            <a:solidFill>
              <a:srgbClr val="00B050"/>
            </a:solidFill>
          </a:ln>
        </p:spPr>
        <p:txBody>
          <a:bodyPr wrap="square" rtlCol="0">
            <a:spAutoFit/>
          </a:bodyPr>
          <a:lstStyle/>
          <a:p>
            <a:pPr marL="285750" indent="-285750">
              <a:buFont typeface="Wingdings" pitchFamily="2" charset="2"/>
              <a:buChar char="ü"/>
            </a:pPr>
            <a:r>
              <a:rPr lang="en-GB" b="1" dirty="0" smtClean="0">
                <a:solidFill>
                  <a:srgbClr val="00B050"/>
                </a:solidFill>
              </a:rPr>
              <a:t>Viruses could spread</a:t>
            </a:r>
          </a:p>
          <a:p>
            <a:pPr marL="285750" indent="-285750">
              <a:buFont typeface="Wingdings" pitchFamily="2" charset="2"/>
              <a:buChar char="ü"/>
            </a:pPr>
            <a:endParaRPr lang="en-GB" b="1" dirty="0">
              <a:solidFill>
                <a:srgbClr val="00B050"/>
              </a:solidFill>
            </a:endParaRPr>
          </a:p>
          <a:p>
            <a:pPr marL="285750" indent="-285750">
              <a:buFont typeface="Wingdings" pitchFamily="2" charset="2"/>
              <a:buChar char="ü"/>
            </a:pPr>
            <a:endParaRPr lang="en-GB" b="1" dirty="0">
              <a:solidFill>
                <a:srgbClr val="00B050"/>
              </a:solidFill>
            </a:endParaRPr>
          </a:p>
        </p:txBody>
      </p:sp>
      <p:sp>
        <p:nvSpPr>
          <p:cNvPr id="9" name="TextBox 8"/>
          <p:cNvSpPr txBox="1"/>
          <p:nvPr/>
        </p:nvSpPr>
        <p:spPr>
          <a:xfrm>
            <a:off x="4923302" y="4354491"/>
            <a:ext cx="2580478" cy="923330"/>
          </a:xfrm>
          <a:prstGeom prst="rect">
            <a:avLst/>
          </a:prstGeom>
          <a:noFill/>
          <a:ln w="38100">
            <a:solidFill>
              <a:srgbClr val="00B050"/>
            </a:solidFill>
          </a:ln>
        </p:spPr>
        <p:txBody>
          <a:bodyPr wrap="square" rtlCol="0">
            <a:spAutoFit/>
          </a:bodyPr>
          <a:lstStyle/>
          <a:p>
            <a:pPr marL="285750" indent="-285750">
              <a:buFont typeface="Wingdings" pitchFamily="2" charset="2"/>
              <a:buChar char="ü"/>
            </a:pPr>
            <a:r>
              <a:rPr lang="en-GB" b="1" dirty="0" smtClean="0">
                <a:solidFill>
                  <a:srgbClr val="00B050"/>
                </a:solidFill>
              </a:rPr>
              <a:t>Needs internet access</a:t>
            </a:r>
            <a:endParaRPr lang="en-GB" b="1" dirty="0">
              <a:solidFill>
                <a:srgbClr val="00B050"/>
              </a:solidFill>
            </a:endParaRPr>
          </a:p>
          <a:p>
            <a:pPr marL="285750" indent="-285750">
              <a:buFont typeface="Wingdings" pitchFamily="2" charset="2"/>
              <a:buChar char="ü"/>
            </a:pPr>
            <a:endParaRPr lang="en-GB" b="1" dirty="0" smtClean="0">
              <a:solidFill>
                <a:srgbClr val="00B050"/>
              </a:solidFill>
            </a:endParaRPr>
          </a:p>
          <a:p>
            <a:pPr marL="285750" indent="-285750">
              <a:buFont typeface="Wingdings" pitchFamily="2" charset="2"/>
              <a:buChar char="ü"/>
            </a:pPr>
            <a:endParaRPr lang="en-GB" b="1" dirty="0">
              <a:solidFill>
                <a:srgbClr val="00B050"/>
              </a:solidFill>
            </a:endParaRPr>
          </a:p>
        </p:txBody>
      </p:sp>
      <p:sp>
        <p:nvSpPr>
          <p:cNvPr id="10" name="TextBox 9"/>
          <p:cNvSpPr txBox="1"/>
          <p:nvPr/>
        </p:nvSpPr>
        <p:spPr>
          <a:xfrm>
            <a:off x="4913033" y="3134699"/>
            <a:ext cx="2580478" cy="923330"/>
          </a:xfrm>
          <a:prstGeom prst="rect">
            <a:avLst/>
          </a:prstGeom>
          <a:noFill/>
          <a:ln w="38100">
            <a:solidFill>
              <a:srgbClr val="00B050"/>
            </a:solidFill>
          </a:ln>
        </p:spPr>
        <p:txBody>
          <a:bodyPr wrap="square" rtlCol="0">
            <a:spAutoFit/>
          </a:bodyPr>
          <a:lstStyle/>
          <a:p>
            <a:pPr marL="285750" indent="-285750">
              <a:buFont typeface="Wingdings" pitchFamily="2" charset="2"/>
              <a:buChar char="ü"/>
            </a:pPr>
            <a:r>
              <a:rPr lang="en-GB" b="1" dirty="0" smtClean="0">
                <a:solidFill>
                  <a:srgbClr val="00B050"/>
                </a:solidFill>
              </a:rPr>
              <a:t>May lead to misunderstandings</a:t>
            </a:r>
          </a:p>
          <a:p>
            <a:pPr marL="285750" indent="-285750">
              <a:buFont typeface="Wingdings" pitchFamily="2" charset="2"/>
              <a:buChar char="ü"/>
            </a:pPr>
            <a:endParaRPr lang="en-GB" b="1" dirty="0">
              <a:solidFill>
                <a:srgbClr val="00B050"/>
              </a:solidFill>
            </a:endParaRPr>
          </a:p>
        </p:txBody>
      </p:sp>
      <p:sp>
        <p:nvSpPr>
          <p:cNvPr id="11" name="TextBox 10"/>
          <p:cNvSpPr txBox="1"/>
          <p:nvPr/>
        </p:nvSpPr>
        <p:spPr>
          <a:xfrm>
            <a:off x="1978245" y="4363640"/>
            <a:ext cx="2581944" cy="923330"/>
          </a:xfrm>
          <a:prstGeom prst="rect">
            <a:avLst/>
          </a:prstGeom>
          <a:noFill/>
          <a:ln w="38100">
            <a:solidFill>
              <a:srgbClr val="00B050"/>
            </a:solidFill>
          </a:ln>
        </p:spPr>
        <p:txBody>
          <a:bodyPr wrap="square" rtlCol="0">
            <a:spAutoFit/>
          </a:bodyPr>
          <a:lstStyle/>
          <a:p>
            <a:pPr marL="285750" indent="-285750">
              <a:buFont typeface="Wingdings" pitchFamily="2" charset="2"/>
              <a:buChar char="ü"/>
            </a:pPr>
            <a:r>
              <a:rPr lang="en-GB" b="1" dirty="0" smtClean="0">
                <a:solidFill>
                  <a:srgbClr val="00B050"/>
                </a:solidFill>
              </a:rPr>
              <a:t>Able to do video conferencing/sharing/ gaming</a:t>
            </a:r>
            <a:endParaRPr lang="en-GB" b="1" dirty="0">
              <a:solidFill>
                <a:srgbClr val="00B050"/>
              </a:solidFill>
            </a:endParaRPr>
          </a:p>
        </p:txBody>
      </p:sp>
      <p:sp>
        <p:nvSpPr>
          <p:cNvPr id="12" name="TextBox 11"/>
          <p:cNvSpPr txBox="1"/>
          <p:nvPr/>
        </p:nvSpPr>
        <p:spPr>
          <a:xfrm>
            <a:off x="1957569" y="3134699"/>
            <a:ext cx="2624186" cy="923330"/>
          </a:xfrm>
          <a:prstGeom prst="rect">
            <a:avLst/>
          </a:prstGeom>
          <a:noFill/>
          <a:ln w="38100">
            <a:solidFill>
              <a:srgbClr val="00B050"/>
            </a:solidFill>
          </a:ln>
        </p:spPr>
        <p:txBody>
          <a:bodyPr wrap="square" rtlCol="0">
            <a:spAutoFit/>
          </a:bodyPr>
          <a:lstStyle/>
          <a:p>
            <a:pPr marL="285750" indent="-285750">
              <a:buFont typeface="Wingdings" pitchFamily="2" charset="2"/>
              <a:buChar char="ü"/>
            </a:pPr>
            <a:r>
              <a:rPr lang="en-GB" b="1" dirty="0" smtClean="0">
                <a:solidFill>
                  <a:srgbClr val="00B050"/>
                </a:solidFill>
              </a:rPr>
              <a:t>Cheap to use</a:t>
            </a:r>
          </a:p>
          <a:p>
            <a:pPr marL="285750" indent="-285750">
              <a:buFont typeface="Wingdings" pitchFamily="2" charset="2"/>
              <a:buChar char="ü"/>
            </a:pPr>
            <a:endParaRPr lang="en-GB" b="1" dirty="0">
              <a:solidFill>
                <a:srgbClr val="00B050"/>
              </a:solidFill>
            </a:endParaRPr>
          </a:p>
          <a:p>
            <a:pPr marL="285750" indent="-285750">
              <a:buFont typeface="Wingdings" pitchFamily="2" charset="2"/>
              <a:buChar char="ü"/>
            </a:pPr>
            <a:endParaRPr lang="en-GB" b="1" dirty="0">
              <a:solidFill>
                <a:srgbClr val="00B050"/>
              </a:solidFill>
            </a:endParaRPr>
          </a:p>
        </p:txBody>
      </p:sp>
    </p:spTree>
    <p:extLst>
      <p:ext uri="{BB962C8B-B14F-4D97-AF65-F5344CB8AC3E}">
        <p14:creationId xmlns:p14="http://schemas.microsoft.com/office/powerpoint/2010/main" val="4287668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0"/>
            <a:ext cx="7632848" cy="3416320"/>
          </a:xfrm>
          <a:prstGeom prst="rect">
            <a:avLst/>
          </a:prstGeom>
        </p:spPr>
        <p:txBody>
          <a:bodyPr wrap="square">
            <a:spAutoFit/>
          </a:bodyPr>
          <a:lstStyle/>
          <a:p>
            <a:r>
              <a:rPr lang="en-GB" sz="3600" b="1" dirty="0" smtClean="0"/>
              <a:t>Model Question 2</a:t>
            </a:r>
          </a:p>
          <a:p>
            <a:endParaRPr lang="en-GB" sz="3600" b="1" dirty="0"/>
          </a:p>
          <a:p>
            <a:r>
              <a:rPr lang="en-GB" sz="3600" b="1" dirty="0" smtClean="0"/>
              <a:t>Explain</a:t>
            </a:r>
            <a:r>
              <a:rPr lang="en-GB" sz="3600" dirty="0" smtClean="0"/>
              <a:t> how instant messaging is different from email as a method 	of communication.  (2 marks)</a:t>
            </a:r>
          </a:p>
          <a:p>
            <a:endParaRPr lang="en-GB" sz="3600" dirty="0"/>
          </a:p>
        </p:txBody>
      </p:sp>
      <p:pic>
        <p:nvPicPr>
          <p:cNvPr id="3" name="Picture 2" descr="C:\Users\debbie.smith.WHS.009\AppData\Local\Microsoft\Windows\Temporary Internet Files\Content.IE5\NGSCGDY6\Help-Icon-Question-Mark-15271-small[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5723" y="5589240"/>
            <a:ext cx="540040" cy="54004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5074728" y="5031168"/>
            <a:ext cx="3240360" cy="1656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HINT:</a:t>
            </a:r>
          </a:p>
          <a:p>
            <a:pPr algn="ctr"/>
            <a:r>
              <a:rPr lang="en-GB" dirty="0" smtClean="0"/>
              <a:t>You should explain how each work and compare them.</a:t>
            </a:r>
            <a:endParaRPr lang="en-GB" dirty="0"/>
          </a:p>
        </p:txBody>
      </p:sp>
    </p:spTree>
    <p:extLst>
      <p:ext uri="{BB962C8B-B14F-4D97-AF65-F5344CB8AC3E}">
        <p14:creationId xmlns:p14="http://schemas.microsoft.com/office/powerpoint/2010/main" val="2693583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0"/>
            <a:ext cx="7632848" cy="5632311"/>
          </a:xfrm>
          <a:prstGeom prst="rect">
            <a:avLst/>
          </a:prstGeom>
        </p:spPr>
        <p:txBody>
          <a:bodyPr wrap="square">
            <a:spAutoFit/>
          </a:bodyPr>
          <a:lstStyle/>
          <a:p>
            <a:r>
              <a:rPr lang="en-GB" sz="3600" b="1" dirty="0" smtClean="0"/>
              <a:t>Model </a:t>
            </a:r>
            <a:r>
              <a:rPr lang="en-GB" sz="3600" b="1" smtClean="0"/>
              <a:t>Answer 2</a:t>
            </a:r>
            <a:endParaRPr lang="en-GB" sz="3600" b="1" dirty="0" smtClean="0"/>
          </a:p>
          <a:p>
            <a:endParaRPr lang="en-GB" sz="3600" b="1" dirty="0"/>
          </a:p>
          <a:p>
            <a:pPr marL="742950" indent="-742950">
              <a:buFont typeface="Wingdings" pitchFamily="2" charset="2"/>
              <a:buChar char="ü"/>
            </a:pPr>
            <a:r>
              <a:rPr lang="en-GB" sz="3600" b="1" dirty="0" smtClean="0">
                <a:solidFill>
                  <a:srgbClr val="00B050"/>
                </a:solidFill>
              </a:rPr>
              <a:t>Instant messaging requires those involved to be connected at the same time, using email does not.  The messages are sent instantly across the internet, whereas in email they sit on the server until they are accessed.</a:t>
            </a:r>
          </a:p>
          <a:p>
            <a:endParaRPr lang="en-GB" sz="3600" dirty="0"/>
          </a:p>
        </p:txBody>
      </p:sp>
      <p:pic>
        <p:nvPicPr>
          <p:cNvPr id="3" name="Picture 2" descr="C:\Users\debbie.smith.WHS.009\AppData\Local\Microsoft\Windows\Temporary Internet Files\Content.IE5\NGSCGDY6\Help-Icon-Question-Mark-15271-small[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5723" y="5589240"/>
            <a:ext cx="540040" cy="54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955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0"/>
            <a:ext cx="7704856" cy="5016758"/>
          </a:xfrm>
          <a:prstGeom prst="rect">
            <a:avLst/>
          </a:prstGeom>
        </p:spPr>
        <p:txBody>
          <a:bodyPr wrap="square">
            <a:spAutoFit/>
          </a:bodyPr>
          <a:lstStyle/>
          <a:p>
            <a:pPr algn="ctr"/>
            <a:endParaRPr lang="en-GB" sz="4000" b="1" dirty="0" smtClean="0"/>
          </a:p>
          <a:p>
            <a:r>
              <a:rPr lang="en-GB" sz="4000" dirty="0" smtClean="0"/>
              <a:t>Communicating online includes instant messaging.  </a:t>
            </a:r>
          </a:p>
          <a:p>
            <a:endParaRPr lang="en-GB" sz="4000" dirty="0"/>
          </a:p>
          <a:p>
            <a:r>
              <a:rPr lang="en-GB" sz="4000" dirty="0" smtClean="0"/>
              <a:t>Online communication requires rules and involves users in developing a profile for their online presence.</a:t>
            </a:r>
          </a:p>
        </p:txBody>
      </p:sp>
    </p:spTree>
    <p:extLst>
      <p:ext uri="{BB962C8B-B14F-4D97-AF65-F5344CB8AC3E}">
        <p14:creationId xmlns:p14="http://schemas.microsoft.com/office/powerpoint/2010/main" val="4032535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5576" y="0"/>
            <a:ext cx="7704856" cy="6247864"/>
          </a:xfrm>
          <a:prstGeom prst="rect">
            <a:avLst/>
          </a:prstGeom>
        </p:spPr>
        <p:txBody>
          <a:bodyPr wrap="square">
            <a:spAutoFit/>
          </a:bodyPr>
          <a:lstStyle/>
          <a:p>
            <a:pPr algn="ctr"/>
            <a:r>
              <a:rPr lang="en-GB" sz="4000" b="1" dirty="0" smtClean="0"/>
              <a:t>NETIQUETTE</a:t>
            </a:r>
          </a:p>
          <a:p>
            <a:pPr algn="ctr"/>
            <a:endParaRPr lang="en-GB" sz="4000" b="1" dirty="0"/>
          </a:p>
          <a:p>
            <a:r>
              <a:rPr lang="en-GB" sz="4000" dirty="0" smtClean="0"/>
              <a:t>NETIQUETTE is a set of rules to which users should conform when online.  It is short for net etiquette.</a:t>
            </a:r>
          </a:p>
          <a:p>
            <a:r>
              <a:rPr lang="en-GB" sz="4000" dirty="0"/>
              <a:t/>
            </a:r>
            <a:br>
              <a:rPr lang="en-GB" sz="4000" dirty="0"/>
            </a:br>
            <a:r>
              <a:rPr lang="en-GB" sz="4000" dirty="0" smtClean="0"/>
              <a:t>This would include not using capitals (as it means shouting), appreciating privacy and not making unkind comments.</a:t>
            </a:r>
          </a:p>
        </p:txBody>
      </p:sp>
    </p:spTree>
    <p:extLst>
      <p:ext uri="{BB962C8B-B14F-4D97-AF65-F5344CB8AC3E}">
        <p14:creationId xmlns:p14="http://schemas.microsoft.com/office/powerpoint/2010/main" val="2634786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0"/>
            <a:ext cx="7704856" cy="7725192"/>
          </a:xfrm>
          <a:prstGeom prst="rect">
            <a:avLst/>
          </a:prstGeom>
        </p:spPr>
        <p:txBody>
          <a:bodyPr wrap="square">
            <a:spAutoFit/>
          </a:bodyPr>
          <a:lstStyle/>
          <a:p>
            <a:pPr algn="ctr"/>
            <a:r>
              <a:rPr lang="en-GB" sz="4000" b="1" dirty="0" smtClean="0"/>
              <a:t>EMOTICONS</a:t>
            </a:r>
          </a:p>
          <a:p>
            <a:pPr algn="ctr"/>
            <a:r>
              <a:rPr lang="en-GB" sz="4000" b="1" dirty="0" smtClean="0"/>
              <a:t>(EMOJIS) </a:t>
            </a:r>
          </a:p>
          <a:p>
            <a:pPr algn="ctr"/>
            <a:endParaRPr lang="en-GB" sz="1600" dirty="0"/>
          </a:p>
          <a:p>
            <a:r>
              <a:rPr lang="en-GB" sz="4000" dirty="0" smtClean="0"/>
              <a:t>Emoticons, also known as </a:t>
            </a:r>
            <a:r>
              <a:rPr lang="en-GB" sz="4000" dirty="0" err="1" smtClean="0"/>
              <a:t>smilies</a:t>
            </a:r>
            <a:r>
              <a:rPr lang="en-GB" sz="4000" dirty="0" smtClean="0"/>
              <a:t>, are images that represent emotions.</a:t>
            </a:r>
          </a:p>
          <a:p>
            <a:r>
              <a:rPr lang="en-GB" sz="4000" dirty="0" smtClean="0"/>
              <a:t>One of the most common keyboards that can be added to tablets and mobile phones is the </a:t>
            </a:r>
            <a:r>
              <a:rPr lang="en-GB" sz="4000" dirty="0" err="1" smtClean="0"/>
              <a:t>emoji</a:t>
            </a:r>
            <a:r>
              <a:rPr lang="en-GB" sz="4000" dirty="0" smtClean="0"/>
              <a:t> keyboard.  This results in emoticons</a:t>
            </a:r>
          </a:p>
          <a:p>
            <a:r>
              <a:rPr lang="en-GB" sz="4000" dirty="0" smtClean="0"/>
              <a:t>often being referred to </a:t>
            </a:r>
          </a:p>
          <a:p>
            <a:r>
              <a:rPr lang="en-GB" sz="4000" dirty="0" smtClean="0"/>
              <a:t>as </a:t>
            </a:r>
            <a:r>
              <a:rPr lang="en-GB" sz="4000" dirty="0" err="1" smtClean="0"/>
              <a:t>emojis</a:t>
            </a:r>
            <a:r>
              <a:rPr lang="en-GB" sz="4000" dirty="0" smtClean="0"/>
              <a:t>.</a:t>
            </a:r>
          </a:p>
          <a:p>
            <a:pPr algn="ctr"/>
            <a:endParaRPr lang="en-GB" sz="4000" b="1" dirty="0" smtClean="0"/>
          </a:p>
          <a:p>
            <a:pPr algn="ctr"/>
            <a:endParaRPr lang="en-GB" sz="4000" dirty="0" smtClean="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258" t="33066" r="26980" b="29254"/>
          <a:stretch/>
        </p:blipFill>
        <p:spPr bwMode="auto">
          <a:xfrm>
            <a:off x="6084168" y="5229200"/>
            <a:ext cx="2215638" cy="154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787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0"/>
            <a:ext cx="7704856" cy="5632311"/>
          </a:xfrm>
          <a:prstGeom prst="rect">
            <a:avLst/>
          </a:prstGeom>
        </p:spPr>
        <p:txBody>
          <a:bodyPr wrap="square">
            <a:spAutoFit/>
          </a:bodyPr>
          <a:lstStyle/>
          <a:p>
            <a:pPr algn="ctr"/>
            <a:r>
              <a:rPr lang="en-GB" sz="4000" b="1" dirty="0" smtClean="0"/>
              <a:t>PROFILE</a:t>
            </a:r>
          </a:p>
          <a:p>
            <a:pPr algn="ctr"/>
            <a:endParaRPr lang="en-GB" sz="4000" b="1" dirty="0"/>
          </a:p>
          <a:p>
            <a:r>
              <a:rPr lang="en-GB" sz="4000" dirty="0" smtClean="0"/>
              <a:t>A PROFILE is the online presence of a user in a particular system, for example on a games system or social media website.</a:t>
            </a:r>
          </a:p>
          <a:p>
            <a:pPr algn="ctr"/>
            <a:endParaRPr lang="en-GB" sz="4000" b="1" dirty="0" smtClean="0"/>
          </a:p>
          <a:p>
            <a:pPr algn="ctr"/>
            <a:endParaRPr lang="en-GB" sz="4000" b="1" dirty="0" smtClean="0"/>
          </a:p>
          <a:p>
            <a:pPr algn="ctr"/>
            <a:endParaRPr lang="en-GB" sz="4000" dirty="0" smtClean="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681" t="27344" r="39433" b="31093"/>
          <a:stretch/>
        </p:blipFill>
        <p:spPr bwMode="auto">
          <a:xfrm>
            <a:off x="4266652" y="3717032"/>
            <a:ext cx="4010376" cy="2844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ipadxboxl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9604" y="4149080"/>
            <a:ext cx="3408654" cy="2565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637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4509120"/>
            <a:ext cx="6696744"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827584" y="0"/>
            <a:ext cx="7632848" cy="6001643"/>
          </a:xfrm>
          <a:prstGeom prst="rect">
            <a:avLst/>
          </a:prstGeom>
        </p:spPr>
        <p:txBody>
          <a:bodyPr wrap="square">
            <a:spAutoFit/>
          </a:bodyPr>
          <a:lstStyle/>
          <a:p>
            <a:pPr algn="ctr"/>
            <a:endParaRPr lang="en-GB" sz="4000" b="1" dirty="0" smtClean="0"/>
          </a:p>
          <a:p>
            <a:endParaRPr lang="en-GB" sz="4000" dirty="0"/>
          </a:p>
          <a:p>
            <a:r>
              <a:rPr lang="en-GB" sz="3600" dirty="0" smtClean="0"/>
              <a:t>The profile will include a name, which may be a pseudonym (made up name) and details about the person.  It is up to the user how much they reveal and whether they are truthful or not</a:t>
            </a:r>
            <a:r>
              <a:rPr lang="en-GB" sz="4000" dirty="0" smtClean="0"/>
              <a:t>.</a:t>
            </a:r>
            <a:endParaRPr lang="en-GB" sz="4000" dirty="0"/>
          </a:p>
          <a:p>
            <a:pPr algn="ctr"/>
            <a:endParaRPr lang="en-GB" sz="4000" b="1" dirty="0" smtClean="0"/>
          </a:p>
          <a:p>
            <a:pPr algn="ctr"/>
            <a:endParaRPr lang="en-GB" sz="4000" b="1" dirty="0" smtClean="0"/>
          </a:p>
          <a:p>
            <a:pPr algn="ctr"/>
            <a:endParaRPr lang="en-GB" sz="4000" dirty="0" smtClean="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84" t="12344" r="43401" b="40624"/>
          <a:stretch/>
        </p:blipFill>
        <p:spPr bwMode="auto">
          <a:xfrm>
            <a:off x="6228184" y="4567705"/>
            <a:ext cx="1182709" cy="149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843809" y="4640069"/>
            <a:ext cx="3240359" cy="1938992"/>
          </a:xfrm>
          <a:prstGeom prst="rect">
            <a:avLst/>
          </a:prstGeom>
          <a:noFill/>
        </p:spPr>
        <p:txBody>
          <a:bodyPr wrap="square" rtlCol="0">
            <a:spAutoFit/>
          </a:bodyPr>
          <a:lstStyle/>
          <a:p>
            <a:pPr algn="ctr"/>
            <a:r>
              <a:rPr lang="en-GB" sz="2400" dirty="0" smtClean="0"/>
              <a:t>A profile can also contain a picture of the person, this could be a real photograph or an avatar </a:t>
            </a:r>
            <a:endParaRPr lang="en-GB" sz="24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9" y="4637335"/>
            <a:ext cx="1800200" cy="1173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8405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0"/>
            <a:ext cx="7704856" cy="7478970"/>
          </a:xfrm>
          <a:prstGeom prst="rect">
            <a:avLst/>
          </a:prstGeom>
        </p:spPr>
        <p:txBody>
          <a:bodyPr wrap="square">
            <a:spAutoFit/>
          </a:bodyPr>
          <a:lstStyle/>
          <a:p>
            <a:pPr algn="ctr"/>
            <a:r>
              <a:rPr lang="en-GB" sz="4000" b="1" dirty="0" smtClean="0"/>
              <a:t>INSTANT MESSAGING</a:t>
            </a:r>
          </a:p>
          <a:p>
            <a:endParaRPr lang="en-GB" sz="3600" dirty="0" smtClean="0"/>
          </a:p>
          <a:p>
            <a:r>
              <a:rPr lang="en-GB" sz="3600" dirty="0" smtClean="0"/>
              <a:t>Instant messaging is a way to exchange messages instantly between two or more users.  </a:t>
            </a:r>
          </a:p>
          <a:p>
            <a:endParaRPr lang="en-GB" sz="3600" dirty="0"/>
          </a:p>
          <a:p>
            <a:r>
              <a:rPr lang="en-GB" sz="3600" dirty="0" smtClean="0"/>
              <a:t>Usually online software is used to make connections between the users and </a:t>
            </a:r>
            <a:r>
              <a:rPr lang="en-GB" sz="3600" smtClean="0"/>
              <a:t>provide an </a:t>
            </a:r>
            <a:r>
              <a:rPr lang="en-GB" sz="3600" dirty="0" smtClean="0"/>
              <a:t>environment where they can chat, share files such as images, and use emoticons.</a:t>
            </a:r>
          </a:p>
          <a:p>
            <a:pPr algn="ctr"/>
            <a:endParaRPr lang="en-GB" sz="4000" b="1" dirty="0" smtClean="0"/>
          </a:p>
          <a:p>
            <a:pPr algn="ctr"/>
            <a:endParaRPr lang="en-GB" sz="4000" dirty="0" smtClean="0"/>
          </a:p>
        </p:txBody>
      </p:sp>
    </p:spTree>
    <p:extLst>
      <p:ext uri="{BB962C8B-B14F-4D97-AF65-F5344CB8AC3E}">
        <p14:creationId xmlns:p14="http://schemas.microsoft.com/office/powerpoint/2010/main" val="2534596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0"/>
            <a:ext cx="7704856" cy="8094524"/>
          </a:xfrm>
          <a:prstGeom prst="rect">
            <a:avLst/>
          </a:prstGeom>
        </p:spPr>
        <p:txBody>
          <a:bodyPr wrap="square">
            <a:spAutoFit/>
          </a:bodyPr>
          <a:lstStyle/>
          <a:p>
            <a:pPr algn="ctr"/>
            <a:r>
              <a:rPr lang="en-GB" sz="4000" b="1" dirty="0" smtClean="0"/>
              <a:t>CLIENT AND SERVER ROLES IN</a:t>
            </a:r>
          </a:p>
          <a:p>
            <a:pPr algn="ctr"/>
            <a:r>
              <a:rPr lang="en-GB" sz="4000" b="1" dirty="0" smtClean="0"/>
              <a:t>INSTANT MESSAGING</a:t>
            </a:r>
          </a:p>
          <a:p>
            <a:pPr algn="ctr"/>
            <a:endParaRPr lang="en-GB" sz="4000" b="1" dirty="0"/>
          </a:p>
          <a:p>
            <a:r>
              <a:rPr lang="en-GB" sz="4000" dirty="0" smtClean="0"/>
              <a:t>The chat program is processed on the user’s computer (the CLIENT).</a:t>
            </a:r>
          </a:p>
          <a:p>
            <a:r>
              <a:rPr lang="en-GB" sz="4000" dirty="0"/>
              <a:t/>
            </a:r>
            <a:br>
              <a:rPr lang="en-GB" sz="4000" dirty="0"/>
            </a:br>
            <a:r>
              <a:rPr lang="en-GB" sz="4000" dirty="0" smtClean="0"/>
              <a:t>Each person chatting holds a local copy on their computer.  Other processing may be carried out on the SERVER, for example when users are logging in. </a:t>
            </a:r>
          </a:p>
          <a:p>
            <a:pPr algn="ctr"/>
            <a:endParaRPr lang="en-GB" sz="4000" b="1" dirty="0" smtClean="0"/>
          </a:p>
          <a:p>
            <a:pPr algn="ctr"/>
            <a:endParaRPr lang="en-GB" sz="4000" dirty="0" smtClean="0"/>
          </a:p>
        </p:txBody>
      </p:sp>
    </p:spTree>
    <p:extLst>
      <p:ext uri="{BB962C8B-B14F-4D97-AF65-F5344CB8AC3E}">
        <p14:creationId xmlns:p14="http://schemas.microsoft.com/office/powerpoint/2010/main" val="4005535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0"/>
            <a:ext cx="7632848" cy="3785652"/>
          </a:xfrm>
          <a:prstGeom prst="rect">
            <a:avLst/>
          </a:prstGeom>
        </p:spPr>
        <p:txBody>
          <a:bodyPr wrap="square">
            <a:spAutoFit/>
          </a:bodyPr>
          <a:lstStyle/>
          <a:p>
            <a:r>
              <a:rPr lang="en-GB" sz="3600" b="1" dirty="0" smtClean="0"/>
              <a:t>Model Question 1</a:t>
            </a:r>
          </a:p>
          <a:p>
            <a:endParaRPr lang="en-GB" sz="2800" dirty="0" smtClean="0"/>
          </a:p>
          <a:p>
            <a:r>
              <a:rPr lang="en-GB" sz="2800" dirty="0" smtClean="0"/>
              <a:t>There are advantages and disadvantages to social </a:t>
            </a:r>
          </a:p>
          <a:p>
            <a:r>
              <a:rPr lang="en-GB" sz="2800" dirty="0" smtClean="0"/>
              <a:t>Networking and instant messaging.  (6 marks) </a:t>
            </a:r>
          </a:p>
          <a:p>
            <a:endParaRPr lang="en-GB" sz="2800" dirty="0"/>
          </a:p>
          <a:p>
            <a:r>
              <a:rPr lang="en-GB" sz="2800" dirty="0" smtClean="0"/>
              <a:t>Drag and Drop answers into correct place in the table:</a:t>
            </a:r>
            <a:endParaRPr lang="en-GB" sz="3600" b="1" dirty="0" smtClean="0"/>
          </a:p>
          <a:p>
            <a:endParaRPr lang="en-GB" sz="3600" dirty="0"/>
          </a:p>
        </p:txBody>
      </p:sp>
      <p:pic>
        <p:nvPicPr>
          <p:cNvPr id="5" name="Picture 2" descr="C:\Users\debbie.smith.WHS.009\AppData\Local\Microsoft\Windows\Temporary Internet Files\Content.IE5\NGSCGDY6\Help-Icon-Question-Mark-15271-small[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5723" y="5589240"/>
            <a:ext cx="540040" cy="540040"/>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4860032" y="4581128"/>
            <a:ext cx="2894689" cy="1656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HINT:</a:t>
            </a:r>
          </a:p>
          <a:p>
            <a:pPr algn="ctr"/>
            <a:r>
              <a:rPr lang="en-GB" dirty="0" smtClean="0"/>
              <a:t>This will be a drag and drop on the computer so read the statements carefully before moving the answers!</a:t>
            </a:r>
            <a:endParaRPr lang="en-GB" dirty="0"/>
          </a:p>
        </p:txBody>
      </p:sp>
    </p:spTree>
    <p:extLst>
      <p:ext uri="{BB962C8B-B14F-4D97-AF65-F5344CB8AC3E}">
        <p14:creationId xmlns:p14="http://schemas.microsoft.com/office/powerpoint/2010/main" val="42337898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1054</TotalTime>
  <Words>431</Words>
  <Application>Microsoft Office PowerPoint</Application>
  <PresentationFormat>On-screen Show (4:3)</PresentationFormat>
  <Paragraphs>78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Adjacency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Welshpool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Smith</dc:creator>
  <cp:lastModifiedBy>Debbie Smith</cp:lastModifiedBy>
  <cp:revision>45</cp:revision>
  <dcterms:created xsi:type="dcterms:W3CDTF">2016-01-05T10:24:39Z</dcterms:created>
  <dcterms:modified xsi:type="dcterms:W3CDTF">2019-10-09T14:07:02Z</dcterms:modified>
</cp:coreProperties>
</file>