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0" r:id="rId2"/>
    <p:sldId id="266" r:id="rId3"/>
    <p:sldId id="303" r:id="rId4"/>
    <p:sldId id="304" r:id="rId5"/>
    <p:sldId id="305" r:id="rId6"/>
    <p:sldId id="306" r:id="rId7"/>
    <p:sldId id="300" r:id="rId8"/>
    <p:sldId id="307" r:id="rId9"/>
    <p:sldId id="301" r:id="rId10"/>
    <p:sldId id="311" r:id="rId11"/>
    <p:sldId id="310" r:id="rId12"/>
    <p:sldId id="30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6" autoAdjust="0"/>
    <p:restoredTop sz="94660"/>
  </p:normalViewPr>
  <p:slideViewPr>
    <p:cSldViewPr>
      <p:cViewPr>
        <p:scale>
          <a:sx n="90" d="100"/>
          <a:sy n="90" d="100"/>
        </p:scale>
        <p:origin x="-606" y="-3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B9FBFAD-BBBE-465D-A6E2-406CE88EBCBE}" type="datetimeFigureOut">
              <a:rPr lang="en-GB" smtClean="0"/>
              <a:t>04/04/2017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9FBFAD-BBBE-465D-A6E2-406CE88EBCBE}" type="datetimeFigureOut">
              <a:rPr lang="en-GB" smtClean="0"/>
              <a:t>04/04/2017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9FBFAD-BBBE-465D-A6E2-406CE88EBCBE}" type="datetimeFigureOut">
              <a:rPr lang="en-GB" smtClean="0"/>
              <a:t>04/04/2017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9FBFAD-BBBE-465D-A6E2-406CE88EBCBE}" type="datetimeFigureOut">
              <a:rPr lang="en-GB" smtClean="0"/>
              <a:t>04/04/2017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9FBFAD-BBBE-465D-A6E2-406CE88EBCBE}" type="datetimeFigureOut">
              <a:rPr lang="en-GB" smtClean="0"/>
              <a:t>04/04/2017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758F17-DFB9-4021-ABBB-0AA59AAD43E3}" type="slidenum">
              <a:rPr lang="en-GB" smtClean="0"/>
              <a:t>‹#›</a:t>
            </a:fld>
            <a:endParaRPr lang="en-GB"/>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6B9FBFAD-BBBE-465D-A6E2-406CE88EBCBE}" type="datetimeFigureOut">
              <a:rPr lang="en-GB" smtClean="0"/>
              <a:t>04/04/2017</a:t>
            </a:fld>
            <a:endParaRPr lang="en-GB"/>
          </a:p>
        </p:txBody>
      </p:sp>
      <p:sp>
        <p:nvSpPr>
          <p:cNvPr id="9" name="Slide Number Placeholder 8"/>
          <p:cNvSpPr>
            <a:spLocks noGrp="1"/>
          </p:cNvSpPr>
          <p:nvPr>
            <p:ph type="sldNum" sz="quarter" idx="11"/>
          </p:nvPr>
        </p:nvSpPr>
        <p:spPr/>
        <p:txBody>
          <a:bodyPr/>
          <a:lstStyle/>
          <a:p>
            <a:fld id="{2F758F17-DFB9-4021-ABBB-0AA59AAD43E3}" type="slidenum">
              <a:rPr lang="en-GB" smtClean="0"/>
              <a:t>‹#›</a:t>
            </a:fld>
            <a:endParaRPr lang="en-GB"/>
          </a:p>
        </p:txBody>
      </p:sp>
      <p:sp>
        <p:nvSpPr>
          <p:cNvPr id="10" name="Footer Placeholder 9"/>
          <p:cNvSpPr>
            <a:spLocks noGrp="1"/>
          </p:cNvSpPr>
          <p:nvPr>
            <p:ph type="ftr" sz="quarter" idx="12"/>
          </p:nvPr>
        </p:nvSpPr>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2F758F17-DFB9-4021-ABBB-0AA59AAD43E3}" type="slidenum">
              <a:rPr lang="en-GB" smtClean="0"/>
              <a:t>‹#›</a:t>
            </a:fld>
            <a:endParaRPr lang="en-GB"/>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GB"/>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B9FBFAD-BBBE-465D-A6E2-406CE88EBCBE}" type="datetimeFigureOut">
              <a:rPr lang="en-GB" smtClean="0"/>
              <a:t>04/04/2017</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1" y="1412776"/>
            <a:ext cx="7920881" cy="707886"/>
          </a:xfrm>
          <a:prstGeom prst="rect">
            <a:avLst/>
          </a:prstGeom>
        </p:spPr>
        <p:txBody>
          <a:bodyPr wrap="square">
            <a:spAutoFit/>
          </a:bodyPr>
          <a:lstStyle/>
          <a:p>
            <a:pPr algn="ctr"/>
            <a:r>
              <a:rPr lang="en-GB" sz="4000" b="1" dirty="0"/>
              <a:t>COLLABORATIVE WORKING ONLINE</a:t>
            </a:r>
          </a:p>
        </p:txBody>
      </p:sp>
      <p:pic>
        <p:nvPicPr>
          <p:cNvPr id="3" name="Picture 2" descr="\\whs1\pool\MRS WILLIAMS IT\WEB SITES\BTEC LEVEL 2 ICT NQF\PAGES\UNIT 1 THE ONLINE WORLD\Online Worl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6081" y="3717032"/>
            <a:ext cx="2448272"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40149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632848" cy="2616101"/>
          </a:xfrm>
          <a:prstGeom prst="rect">
            <a:avLst/>
          </a:prstGeom>
        </p:spPr>
        <p:txBody>
          <a:bodyPr wrap="square">
            <a:spAutoFit/>
          </a:bodyPr>
          <a:lstStyle/>
          <a:p>
            <a:r>
              <a:rPr lang="en-GB" sz="3600" b="1" dirty="0" smtClean="0"/>
              <a:t>Model Answer </a:t>
            </a:r>
            <a:r>
              <a:rPr lang="en-GB" sz="3600" b="1" dirty="0" smtClean="0"/>
              <a:t>2</a:t>
            </a:r>
            <a:endParaRPr lang="en-GB" sz="3600" b="1" dirty="0" smtClean="0"/>
          </a:p>
          <a:p>
            <a:endParaRPr lang="en-GB" sz="3200" dirty="0" smtClean="0"/>
          </a:p>
          <a:p>
            <a:pPr marL="457200" indent="-457200">
              <a:buFont typeface="Wingdings" pitchFamily="2" charset="2"/>
              <a:buChar char="ü"/>
            </a:pPr>
            <a:r>
              <a:rPr lang="en-GB" sz="3200" b="1" dirty="0" smtClean="0">
                <a:solidFill>
                  <a:srgbClr val="00B050"/>
                </a:solidFill>
              </a:rPr>
              <a:t>Version control is important so they know they are working on the most up to date version of the document</a:t>
            </a:r>
          </a:p>
        </p:txBody>
      </p:sp>
      <p:pic>
        <p:nvPicPr>
          <p:cNvPr id="3" name="Picture 2" descr="C:\Users\debbie.smith.WHS.009\AppData\Local\Microsoft\Windows\Temporary Internet Files\Content.IE5\NGSCGDY6\Help-Icon-Question-Mark-15271-small[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5723" y="5589240"/>
            <a:ext cx="540040" cy="540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9441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632848" cy="2862322"/>
          </a:xfrm>
          <a:prstGeom prst="rect">
            <a:avLst/>
          </a:prstGeom>
        </p:spPr>
        <p:txBody>
          <a:bodyPr wrap="square">
            <a:spAutoFit/>
          </a:bodyPr>
          <a:lstStyle/>
          <a:p>
            <a:r>
              <a:rPr lang="en-GB" sz="3600" b="1" dirty="0" smtClean="0"/>
              <a:t>Model </a:t>
            </a:r>
            <a:r>
              <a:rPr lang="en-GB" sz="3600" b="1" dirty="0" smtClean="0"/>
              <a:t>Question 3</a:t>
            </a:r>
          </a:p>
          <a:p>
            <a:endParaRPr lang="en-GB" sz="3600" b="1" dirty="0"/>
          </a:p>
          <a:p>
            <a:r>
              <a:rPr lang="en-GB" sz="3600" dirty="0" smtClean="0"/>
              <a:t>Describe </a:t>
            </a:r>
            <a:r>
              <a:rPr lang="en-GB" sz="3600" b="1" dirty="0" smtClean="0"/>
              <a:t>one</a:t>
            </a:r>
            <a:r>
              <a:rPr lang="en-GB" sz="3600" dirty="0" smtClean="0"/>
              <a:t> way that Keith and Edward ensure version control is used. (2 marks)</a:t>
            </a:r>
            <a:endParaRPr lang="en-GB" sz="3600" dirty="0"/>
          </a:p>
        </p:txBody>
      </p:sp>
      <p:pic>
        <p:nvPicPr>
          <p:cNvPr id="3" name="Picture 2" descr="C:\Users\debbie.smith.WHS.009\AppData\Local\Microsoft\Windows\Temporary Internet Files\Content.IE5\NGSCGDY6\Help-Icon-Question-Mark-15271-small[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5723" y="5589240"/>
            <a:ext cx="540040" cy="540040"/>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le 3"/>
          <p:cNvSpPr/>
          <p:nvPr/>
        </p:nvSpPr>
        <p:spPr>
          <a:xfrm>
            <a:off x="5121809" y="5373216"/>
            <a:ext cx="3240360" cy="1314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HINT:</a:t>
            </a:r>
          </a:p>
          <a:p>
            <a:pPr algn="ctr"/>
            <a:r>
              <a:rPr lang="en-GB" dirty="0" smtClean="0"/>
              <a:t>You only need to give ONE reason for each part.</a:t>
            </a:r>
            <a:endParaRPr lang="en-GB" dirty="0"/>
          </a:p>
        </p:txBody>
      </p:sp>
    </p:spTree>
    <p:extLst>
      <p:ext uri="{BB962C8B-B14F-4D97-AF65-F5344CB8AC3E}">
        <p14:creationId xmlns:p14="http://schemas.microsoft.com/office/powerpoint/2010/main" val="2217423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632848" cy="3385542"/>
          </a:xfrm>
          <a:prstGeom prst="rect">
            <a:avLst/>
          </a:prstGeom>
        </p:spPr>
        <p:txBody>
          <a:bodyPr wrap="square">
            <a:spAutoFit/>
          </a:bodyPr>
          <a:lstStyle/>
          <a:p>
            <a:r>
              <a:rPr lang="en-GB" sz="3600" b="1" dirty="0" smtClean="0"/>
              <a:t>Model </a:t>
            </a:r>
            <a:r>
              <a:rPr lang="en-GB" sz="3600" b="1" smtClean="0"/>
              <a:t>Answer </a:t>
            </a:r>
            <a:r>
              <a:rPr lang="en-GB" sz="3600" b="1" smtClean="0"/>
              <a:t>3</a:t>
            </a:r>
            <a:endParaRPr lang="en-GB" sz="3600" b="1" dirty="0" smtClean="0"/>
          </a:p>
          <a:p>
            <a:endParaRPr lang="en-GB" dirty="0" smtClean="0"/>
          </a:p>
          <a:p>
            <a:pPr marL="457200" indent="-457200">
              <a:buFont typeface="Wingdings" pitchFamily="2" charset="2"/>
              <a:buChar char="ü"/>
            </a:pPr>
            <a:r>
              <a:rPr lang="en-GB" sz="3200" b="1" dirty="0" smtClean="0">
                <a:solidFill>
                  <a:srgbClr val="00B050"/>
                </a:solidFill>
              </a:rPr>
              <a:t>Keith and Edward can use software which records the time and identity of the user working on the document (such as Track Changes) so they know when the latest changes were made.</a:t>
            </a:r>
            <a:endParaRPr lang="en-GB" sz="3200" b="1" dirty="0">
              <a:solidFill>
                <a:srgbClr val="00B050"/>
              </a:solidFill>
            </a:endParaRPr>
          </a:p>
        </p:txBody>
      </p:sp>
      <p:pic>
        <p:nvPicPr>
          <p:cNvPr id="3" name="Picture 2" descr="C:\Users\debbie.smith.WHS.009\AppData\Local\Microsoft\Windows\Temporary Internet Files\Content.IE5\NGSCGDY6\Help-Icon-Question-Mark-15271-small[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5723" y="5589240"/>
            <a:ext cx="540040" cy="540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0264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704856" cy="5632311"/>
          </a:xfrm>
          <a:prstGeom prst="rect">
            <a:avLst/>
          </a:prstGeom>
        </p:spPr>
        <p:txBody>
          <a:bodyPr wrap="square">
            <a:spAutoFit/>
          </a:bodyPr>
          <a:lstStyle/>
          <a:p>
            <a:pPr algn="ctr"/>
            <a:endParaRPr lang="en-GB" sz="4000" b="1" dirty="0" smtClean="0"/>
          </a:p>
          <a:p>
            <a:r>
              <a:rPr lang="en-GB" sz="4000" dirty="0" smtClean="0"/>
              <a:t>Collaborative working means people working together.  Technology allows working to happen over the internet.  </a:t>
            </a:r>
          </a:p>
          <a:p>
            <a:endParaRPr lang="en-GB" sz="4000" dirty="0" smtClean="0"/>
          </a:p>
          <a:p>
            <a:r>
              <a:rPr lang="en-GB" sz="4000" dirty="0" smtClean="0"/>
              <a:t>Users can work on the same project or even the same document – and they could be in different countries.</a:t>
            </a:r>
          </a:p>
        </p:txBody>
      </p:sp>
    </p:spTree>
    <p:extLst>
      <p:ext uri="{BB962C8B-B14F-4D97-AF65-F5344CB8AC3E}">
        <p14:creationId xmlns:p14="http://schemas.microsoft.com/office/powerpoint/2010/main" val="4032535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0"/>
            <a:ext cx="7776864" cy="5970865"/>
          </a:xfrm>
          <a:prstGeom prst="rect">
            <a:avLst/>
          </a:prstGeom>
        </p:spPr>
        <p:txBody>
          <a:bodyPr wrap="square">
            <a:spAutoFit/>
          </a:bodyPr>
          <a:lstStyle/>
          <a:p>
            <a:pPr algn="ctr"/>
            <a:r>
              <a:rPr lang="en-GB" sz="4000" b="1" dirty="0" smtClean="0"/>
              <a:t>VERSION CONTROL</a:t>
            </a:r>
          </a:p>
          <a:p>
            <a:pPr algn="ctr"/>
            <a:endParaRPr lang="en-GB" sz="3600" b="1" dirty="0" smtClean="0"/>
          </a:p>
          <a:p>
            <a:r>
              <a:rPr lang="en-GB" sz="3400" dirty="0" smtClean="0"/>
              <a:t>This is important so that a user knows which is the most up-to-date document.  This is especially important for collaborative working.  Version control can be managed by:</a:t>
            </a:r>
          </a:p>
          <a:p>
            <a:pPr marL="571500" indent="-571500">
              <a:buFont typeface="Arial" pitchFamily="34" charset="0"/>
              <a:buChar char="•"/>
            </a:pPr>
            <a:r>
              <a:rPr lang="en-GB" sz="3400" dirty="0" smtClean="0"/>
              <a:t>Locking a file and making it ‘read only’ while one user is viewing or editing it</a:t>
            </a:r>
          </a:p>
          <a:p>
            <a:pPr marL="571500" indent="-571500">
              <a:buFont typeface="Arial" pitchFamily="34" charset="0"/>
              <a:buChar char="•"/>
            </a:pPr>
            <a:r>
              <a:rPr lang="en-GB" sz="3400" dirty="0" smtClean="0"/>
              <a:t>The software allocating version numbers and dates of editing</a:t>
            </a:r>
          </a:p>
        </p:txBody>
      </p:sp>
    </p:spTree>
    <p:extLst>
      <p:ext uri="{BB962C8B-B14F-4D97-AF65-F5344CB8AC3E}">
        <p14:creationId xmlns:p14="http://schemas.microsoft.com/office/powerpoint/2010/main" val="2242888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55576" y="0"/>
            <a:ext cx="7776864" cy="1200329"/>
          </a:xfrm>
          <a:prstGeom prst="rect">
            <a:avLst/>
          </a:prstGeom>
        </p:spPr>
        <p:txBody>
          <a:bodyPr wrap="square">
            <a:spAutoFit/>
          </a:bodyPr>
          <a:lstStyle/>
          <a:p>
            <a:r>
              <a:rPr lang="en-GB" sz="3600" b="1" dirty="0" smtClean="0"/>
              <a:t>COLLABORATIVE WORKING</a:t>
            </a:r>
          </a:p>
          <a:p>
            <a:r>
              <a:rPr lang="en-GB" sz="3600" b="1" dirty="0" smtClean="0"/>
              <a:t>Advantages</a:t>
            </a:r>
            <a:endParaRPr lang="en-GB" sz="3600" dirty="0" smtClean="0"/>
          </a:p>
        </p:txBody>
      </p:sp>
      <p:pic>
        <p:nvPicPr>
          <p:cNvPr id="5" name="Picture 2" descr="Time to thin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4088" y="2780928"/>
            <a:ext cx="2952328" cy="395612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773543" y="1340768"/>
            <a:ext cx="4608512" cy="5509200"/>
          </a:xfrm>
          <a:prstGeom prst="rect">
            <a:avLst/>
          </a:prstGeom>
          <a:noFill/>
        </p:spPr>
        <p:txBody>
          <a:bodyPr wrap="square" rtlCol="0">
            <a:spAutoFit/>
          </a:bodyPr>
          <a:lstStyle/>
          <a:p>
            <a:pPr marL="571500" indent="-571500">
              <a:buFont typeface="Wingdings" pitchFamily="2" charset="2"/>
              <a:buChar char="ü"/>
            </a:pPr>
            <a:r>
              <a:rPr lang="en-GB" sz="3200" b="1" dirty="0" smtClean="0">
                <a:solidFill>
                  <a:srgbClr val="00B050"/>
                </a:solidFill>
              </a:rPr>
              <a:t>Users do not need to travel to work together, saving money, time and the environment.</a:t>
            </a:r>
          </a:p>
          <a:p>
            <a:pPr marL="571500" indent="-571500">
              <a:buFont typeface="Wingdings" pitchFamily="2" charset="2"/>
              <a:buChar char="ü"/>
            </a:pPr>
            <a:endParaRPr lang="en-GB" sz="3200" b="1" dirty="0" smtClean="0">
              <a:solidFill>
                <a:srgbClr val="00B050"/>
              </a:solidFill>
            </a:endParaRPr>
          </a:p>
          <a:p>
            <a:pPr marL="571500" indent="-571500">
              <a:buFont typeface="Wingdings" pitchFamily="2" charset="2"/>
              <a:buChar char="ü"/>
            </a:pPr>
            <a:r>
              <a:rPr lang="en-GB" sz="3200" b="1" dirty="0" smtClean="0">
                <a:solidFill>
                  <a:srgbClr val="00B050"/>
                </a:solidFill>
              </a:rPr>
              <a:t>Users can work on the same document instead of having different versions of the same file</a:t>
            </a:r>
            <a:endParaRPr lang="en-GB" sz="3200" b="1" dirty="0">
              <a:solidFill>
                <a:srgbClr val="00B050"/>
              </a:solidFill>
            </a:endParaRPr>
          </a:p>
        </p:txBody>
      </p:sp>
    </p:spTree>
    <p:extLst>
      <p:ext uri="{BB962C8B-B14F-4D97-AF65-F5344CB8AC3E}">
        <p14:creationId xmlns:p14="http://schemas.microsoft.com/office/powerpoint/2010/main" val="14779236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704856" cy="5693866"/>
          </a:xfrm>
          <a:prstGeom prst="rect">
            <a:avLst/>
          </a:prstGeom>
        </p:spPr>
        <p:txBody>
          <a:bodyPr wrap="square">
            <a:spAutoFit/>
          </a:bodyPr>
          <a:lstStyle/>
          <a:p>
            <a:pPr algn="ctr"/>
            <a:r>
              <a:rPr lang="en-GB" sz="4000" b="1" dirty="0" smtClean="0"/>
              <a:t>LEVELS OF ACCESS</a:t>
            </a:r>
          </a:p>
          <a:p>
            <a:pPr algn="ctr"/>
            <a:endParaRPr lang="en-GB" sz="3600" b="1" dirty="0" smtClean="0"/>
          </a:p>
          <a:p>
            <a:r>
              <a:rPr lang="en-GB" sz="3600" dirty="0" smtClean="0"/>
              <a:t>Different users can have different levels of access.  These could be set up with a username and password.  </a:t>
            </a:r>
          </a:p>
          <a:p>
            <a:endParaRPr lang="en-GB" sz="3600" dirty="0"/>
          </a:p>
          <a:p>
            <a:r>
              <a:rPr lang="en-GB" sz="3600" dirty="0" smtClean="0"/>
              <a:t>For example here at school you have different access to levels to your teachers. This is set when you logon.  </a:t>
            </a:r>
            <a:br>
              <a:rPr lang="en-GB" sz="3600" dirty="0" smtClean="0"/>
            </a:br>
            <a:endParaRPr lang="en-GB" sz="3600" dirty="0" smtClean="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55191" t="54062" r="35193" b="33593"/>
          <a:stretch/>
        </p:blipFill>
        <p:spPr bwMode="auto">
          <a:xfrm>
            <a:off x="7307715" y="5701095"/>
            <a:ext cx="1126462" cy="11569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2875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0"/>
            <a:ext cx="7776864" cy="8802410"/>
          </a:xfrm>
          <a:prstGeom prst="rect">
            <a:avLst/>
          </a:prstGeom>
        </p:spPr>
        <p:txBody>
          <a:bodyPr wrap="square">
            <a:spAutoFit/>
          </a:bodyPr>
          <a:lstStyle/>
          <a:p>
            <a:pPr algn="ctr"/>
            <a:r>
              <a:rPr lang="en-GB" sz="4000" b="1" dirty="0" smtClean="0"/>
              <a:t>FILE PERSMISSONS</a:t>
            </a:r>
          </a:p>
          <a:p>
            <a:pPr algn="ctr"/>
            <a:endParaRPr lang="en-GB" sz="2000" b="1" dirty="0" smtClean="0"/>
          </a:p>
          <a:p>
            <a:pPr algn="ctr"/>
            <a:endParaRPr lang="en-GB" sz="800" dirty="0" smtClean="0"/>
          </a:p>
          <a:p>
            <a:r>
              <a:rPr lang="en-GB" sz="2400" dirty="0" smtClean="0"/>
              <a:t>File permissions give users a level of access to specific files:</a:t>
            </a:r>
          </a:p>
          <a:p>
            <a:endParaRPr lang="en-GB" sz="2400" dirty="0" smtClean="0"/>
          </a:p>
          <a:p>
            <a:endParaRPr lang="en-GB" sz="2400" dirty="0" smtClean="0"/>
          </a:p>
          <a:p>
            <a:endParaRPr lang="en-GB" sz="2600" dirty="0"/>
          </a:p>
          <a:p>
            <a:endParaRPr lang="en-GB" sz="2600" dirty="0" smtClean="0"/>
          </a:p>
          <a:p>
            <a:endParaRPr lang="en-GB" sz="2600" dirty="0" smtClean="0"/>
          </a:p>
          <a:p>
            <a:endParaRPr lang="en-GB" sz="2600" dirty="0" smtClean="0"/>
          </a:p>
          <a:p>
            <a:endParaRPr lang="en-GB" sz="2600" dirty="0"/>
          </a:p>
          <a:p>
            <a:endParaRPr lang="en-GB" sz="2600" dirty="0" smtClean="0"/>
          </a:p>
          <a:p>
            <a:endParaRPr lang="en-GB" sz="2600" dirty="0"/>
          </a:p>
          <a:p>
            <a:endParaRPr lang="en-GB" sz="2600" dirty="0" smtClean="0"/>
          </a:p>
          <a:p>
            <a:pPr marL="457200" indent="-457200">
              <a:buFont typeface="Arial" pitchFamily="34" charset="0"/>
              <a:buChar char="•"/>
            </a:pPr>
            <a:r>
              <a:rPr lang="en-GB" sz="2600" dirty="0" smtClean="0"/>
              <a:t>H Drive - You have FULL CONTROL </a:t>
            </a:r>
          </a:p>
          <a:p>
            <a:pPr marL="457200" indent="-457200">
              <a:buFont typeface="Arial" pitchFamily="34" charset="0"/>
              <a:buChar char="•"/>
            </a:pPr>
            <a:r>
              <a:rPr lang="en-GB" sz="2600" dirty="0" smtClean="0"/>
              <a:t>T Drive – You have READ ONLY access </a:t>
            </a:r>
          </a:p>
          <a:p>
            <a:pPr marL="457200" indent="-457200">
              <a:buFont typeface="Arial" pitchFamily="34" charset="0"/>
              <a:buChar char="•"/>
            </a:pPr>
            <a:r>
              <a:rPr lang="en-GB" sz="2600" dirty="0" smtClean="0"/>
              <a:t>Training needed for READ/WRITE and FULL CONTROL</a:t>
            </a:r>
          </a:p>
          <a:p>
            <a:pPr algn="ctr"/>
            <a:endParaRPr lang="en-GB" sz="3600" dirty="0"/>
          </a:p>
          <a:p>
            <a:pPr algn="ctr"/>
            <a:endParaRPr lang="en-GB" sz="3600" dirty="0" smtClean="0"/>
          </a:p>
          <a:p>
            <a:pPr algn="ctr"/>
            <a:r>
              <a:rPr lang="en-GB" sz="3600" dirty="0" smtClean="0"/>
              <a:t/>
            </a:r>
            <a:br>
              <a:rPr lang="en-GB" sz="3600" dirty="0" smtClean="0"/>
            </a:br>
            <a:endParaRPr lang="en-GB" sz="3600" dirty="0" smtClean="0"/>
          </a:p>
        </p:txBody>
      </p:sp>
      <p:graphicFrame>
        <p:nvGraphicFramePr>
          <p:cNvPr id="3" name="Table 2"/>
          <p:cNvGraphicFramePr>
            <a:graphicFrameLocks noGrp="1"/>
          </p:cNvGraphicFramePr>
          <p:nvPr>
            <p:extLst>
              <p:ext uri="{D42A27DB-BD31-4B8C-83A1-F6EECF244321}">
                <p14:modId xmlns:p14="http://schemas.microsoft.com/office/powerpoint/2010/main" val="3903921141"/>
              </p:ext>
            </p:extLst>
          </p:nvPr>
        </p:nvGraphicFramePr>
        <p:xfrm>
          <a:off x="863588" y="1916832"/>
          <a:ext cx="7416824" cy="3291840"/>
        </p:xfrm>
        <a:graphic>
          <a:graphicData uri="http://schemas.openxmlformats.org/drawingml/2006/table">
            <a:tbl>
              <a:tblPr firstRow="1" bandRow="1">
                <a:tableStyleId>{5C22544A-7EE6-4342-B048-85BDC9FD1C3A}</a:tableStyleId>
              </a:tblPr>
              <a:tblGrid>
                <a:gridCol w="3281781"/>
                <a:gridCol w="4135043"/>
              </a:tblGrid>
              <a:tr h="370840">
                <a:tc>
                  <a:txBody>
                    <a:bodyPr/>
                    <a:lstStyle/>
                    <a:p>
                      <a:r>
                        <a:rPr lang="en-GB" sz="2400" dirty="0" smtClean="0"/>
                        <a:t>PERMISSION(S)</a:t>
                      </a:r>
                      <a:endParaRPr lang="en-GB" sz="2400" dirty="0"/>
                    </a:p>
                  </a:txBody>
                  <a:tcPr/>
                </a:tc>
                <a:tc>
                  <a:txBody>
                    <a:bodyPr/>
                    <a:lstStyle/>
                    <a:p>
                      <a:r>
                        <a:rPr lang="en-GB" sz="2400" dirty="0" smtClean="0"/>
                        <a:t>WHAT YOU ARE ALLOWED TO DO</a:t>
                      </a:r>
                      <a:endParaRPr lang="en-GB" sz="2400" dirty="0"/>
                    </a:p>
                  </a:txBody>
                  <a:tcPr/>
                </a:tc>
              </a:tr>
              <a:tr h="370840">
                <a:tc>
                  <a:txBody>
                    <a:bodyPr/>
                    <a:lstStyle/>
                    <a:p>
                      <a:r>
                        <a:rPr lang="en-GB" sz="2400" dirty="0" smtClean="0"/>
                        <a:t>Read only</a:t>
                      </a:r>
                      <a:endParaRPr lang="en-GB" sz="2400" dirty="0"/>
                    </a:p>
                  </a:txBody>
                  <a:tcPr/>
                </a:tc>
                <a:tc>
                  <a:txBody>
                    <a:bodyPr/>
                    <a:lstStyle/>
                    <a:p>
                      <a:r>
                        <a:rPr lang="en-GB" sz="2400" dirty="0" smtClean="0"/>
                        <a:t>Can look at a document but make no changes</a:t>
                      </a:r>
                      <a:endParaRPr lang="en-GB" sz="2400" dirty="0"/>
                    </a:p>
                  </a:txBody>
                  <a:tcPr/>
                </a:tc>
              </a:tr>
              <a:tr h="370840">
                <a:tc>
                  <a:txBody>
                    <a:bodyPr/>
                    <a:lstStyle/>
                    <a:p>
                      <a:r>
                        <a:rPr lang="en-GB" sz="2400" dirty="0" smtClean="0"/>
                        <a:t>Read/Write</a:t>
                      </a:r>
                      <a:endParaRPr lang="en-GB" sz="2400" dirty="0"/>
                    </a:p>
                  </a:txBody>
                  <a:tcPr/>
                </a:tc>
                <a:tc>
                  <a:txBody>
                    <a:bodyPr/>
                    <a:lstStyle/>
                    <a:p>
                      <a:r>
                        <a:rPr lang="en-GB" sz="2400" dirty="0" smtClean="0"/>
                        <a:t>Can look at a document and make changes</a:t>
                      </a:r>
                      <a:endParaRPr lang="en-GB" sz="2400" dirty="0"/>
                    </a:p>
                  </a:txBody>
                  <a:tcPr/>
                </a:tc>
              </a:tr>
              <a:tr h="370840">
                <a:tc>
                  <a:txBody>
                    <a:bodyPr/>
                    <a:lstStyle/>
                    <a:p>
                      <a:r>
                        <a:rPr lang="en-GB" sz="2400" dirty="0" smtClean="0"/>
                        <a:t>Full control</a:t>
                      </a:r>
                      <a:endParaRPr lang="en-GB" sz="2400" dirty="0"/>
                    </a:p>
                  </a:txBody>
                  <a:tcPr/>
                </a:tc>
                <a:tc>
                  <a:txBody>
                    <a:bodyPr/>
                    <a:lstStyle/>
                    <a:p>
                      <a:r>
                        <a:rPr lang="en-GB" sz="2400" dirty="0" smtClean="0"/>
                        <a:t>Can do anything to a document including deleting it</a:t>
                      </a:r>
                      <a:endParaRPr lang="en-GB" sz="2400" dirty="0"/>
                    </a:p>
                  </a:txBody>
                  <a:tcPr/>
                </a:tc>
              </a:tr>
            </a:tbl>
          </a:graphicData>
        </a:graphic>
      </p:graphicFrame>
    </p:spTree>
    <p:extLst>
      <p:ext uri="{BB962C8B-B14F-4D97-AF65-F5344CB8AC3E}">
        <p14:creationId xmlns:p14="http://schemas.microsoft.com/office/powerpoint/2010/main" val="19970042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885384" cy="6740307"/>
          </a:xfrm>
          <a:prstGeom prst="rect">
            <a:avLst/>
          </a:prstGeom>
        </p:spPr>
        <p:txBody>
          <a:bodyPr wrap="square">
            <a:spAutoFit/>
          </a:bodyPr>
          <a:lstStyle/>
          <a:p>
            <a:r>
              <a:rPr lang="en-GB" sz="3600" b="1" dirty="0" smtClean="0"/>
              <a:t>Model </a:t>
            </a:r>
            <a:r>
              <a:rPr lang="en-GB" sz="3600" b="1" dirty="0" smtClean="0"/>
              <a:t>Question 1</a:t>
            </a:r>
          </a:p>
          <a:p>
            <a:endParaRPr lang="en-GB" sz="3600" b="1" dirty="0"/>
          </a:p>
          <a:p>
            <a:r>
              <a:rPr lang="en-GB" sz="3600" dirty="0" smtClean="0"/>
              <a:t>Which </a:t>
            </a:r>
            <a:r>
              <a:rPr lang="en-GB" sz="3600" b="1" dirty="0" smtClean="0"/>
              <a:t>two</a:t>
            </a:r>
            <a:r>
              <a:rPr lang="en-GB" sz="3600" dirty="0" smtClean="0"/>
              <a:t> of these are level of access to files? (2 marks)</a:t>
            </a:r>
          </a:p>
          <a:p>
            <a:r>
              <a:rPr lang="en-GB" sz="3600" dirty="0" smtClean="0"/>
              <a:t>	</a:t>
            </a:r>
          </a:p>
          <a:p>
            <a:r>
              <a:rPr lang="en-GB" sz="3600" dirty="0" smtClean="0"/>
              <a:t>  	Write</a:t>
            </a:r>
          </a:p>
          <a:p>
            <a:r>
              <a:rPr lang="en-GB" sz="3600" dirty="0" smtClean="0"/>
              <a:t>  	Read/View</a:t>
            </a:r>
          </a:p>
          <a:p>
            <a:r>
              <a:rPr lang="en-GB" sz="3600" dirty="0" smtClean="0"/>
              <a:t> 	View</a:t>
            </a:r>
          </a:p>
          <a:p>
            <a:r>
              <a:rPr lang="en-GB" sz="3600" dirty="0" smtClean="0"/>
              <a:t> 	Read/Write</a:t>
            </a:r>
          </a:p>
          <a:p>
            <a:r>
              <a:rPr lang="en-GB" sz="3600" dirty="0" smtClean="0"/>
              <a:t> 	Read</a:t>
            </a:r>
          </a:p>
          <a:p>
            <a:endParaRPr lang="en-GB" sz="3600" b="1" dirty="0" smtClean="0"/>
          </a:p>
          <a:p>
            <a:endParaRPr lang="en-GB" sz="3600" dirty="0"/>
          </a:p>
        </p:txBody>
      </p:sp>
      <p:pic>
        <p:nvPicPr>
          <p:cNvPr id="5" name="Picture 2" descr="C:\Users\debbie.smith.WHS.009\AppData\Local\Microsoft\Windows\Temporary Internet Files\Content.IE5\NGSCGDY6\Help-Icon-Question-Mark-15271-small[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5723" y="5589240"/>
            <a:ext cx="540040" cy="540040"/>
          </a:xfrm>
          <a:prstGeom prst="rect">
            <a:avLst/>
          </a:prstGeom>
          <a:noFill/>
          <a:extLst>
            <a:ext uri="{909E8E84-426E-40DD-AFC4-6F175D3DCCD1}">
              <a14:hiddenFill xmlns:a14="http://schemas.microsoft.com/office/drawing/2010/main">
                <a:solidFill>
                  <a:srgbClr val="FFFFFF"/>
                </a:solidFill>
              </a14:hiddenFill>
            </a:ext>
          </a:extLst>
        </p:spPr>
      </p:pic>
      <p:sp>
        <p:nvSpPr>
          <p:cNvPr id="8" name="Rounded Rectangle 7"/>
          <p:cNvSpPr/>
          <p:nvPr/>
        </p:nvSpPr>
        <p:spPr>
          <a:xfrm>
            <a:off x="4860032" y="4869160"/>
            <a:ext cx="3240360" cy="16561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CLUE:</a:t>
            </a:r>
          </a:p>
          <a:p>
            <a:pPr algn="ctr"/>
            <a:r>
              <a:rPr lang="en-GB" dirty="0" smtClean="0"/>
              <a:t>There is no permission for ‘write’ because in order to write, the user has to be able to the read the file first!</a:t>
            </a:r>
            <a:endParaRPr lang="en-GB" dirty="0"/>
          </a:p>
        </p:txBody>
      </p:sp>
      <p:sp>
        <p:nvSpPr>
          <p:cNvPr id="3" name="Rectangle 2"/>
          <p:cNvSpPr/>
          <p:nvPr/>
        </p:nvSpPr>
        <p:spPr>
          <a:xfrm>
            <a:off x="1071426" y="2852936"/>
            <a:ext cx="356078"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1078515" y="3370153"/>
            <a:ext cx="356078"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1078515" y="3933056"/>
            <a:ext cx="356078"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1089977" y="4509120"/>
            <a:ext cx="356078"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1115616" y="5085184"/>
            <a:ext cx="356078"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337898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885384" cy="3416320"/>
          </a:xfrm>
          <a:prstGeom prst="rect">
            <a:avLst/>
          </a:prstGeom>
        </p:spPr>
        <p:txBody>
          <a:bodyPr wrap="square">
            <a:spAutoFit/>
          </a:bodyPr>
          <a:lstStyle/>
          <a:p>
            <a:r>
              <a:rPr lang="en-GB" sz="3600" b="1" dirty="0" smtClean="0"/>
              <a:t>Model Answer </a:t>
            </a:r>
            <a:r>
              <a:rPr lang="en-GB" sz="3600" b="1" dirty="0" smtClean="0"/>
              <a:t>1</a:t>
            </a:r>
            <a:endParaRPr lang="en-GB" sz="3600" b="1" dirty="0" smtClean="0"/>
          </a:p>
          <a:p>
            <a:endParaRPr lang="en-GB" sz="3600" b="1" dirty="0"/>
          </a:p>
          <a:p>
            <a:r>
              <a:rPr lang="en-GB" sz="3600" b="1" dirty="0" smtClean="0">
                <a:solidFill>
                  <a:srgbClr val="00B050"/>
                </a:solidFill>
              </a:rPr>
              <a:t> 	Read/Write</a:t>
            </a:r>
          </a:p>
          <a:p>
            <a:r>
              <a:rPr lang="en-GB" sz="3600" b="1" dirty="0" smtClean="0">
                <a:solidFill>
                  <a:srgbClr val="00B050"/>
                </a:solidFill>
              </a:rPr>
              <a:t> 	Read</a:t>
            </a:r>
          </a:p>
          <a:p>
            <a:endParaRPr lang="en-GB" sz="3600" b="1" dirty="0" smtClean="0"/>
          </a:p>
          <a:p>
            <a:endParaRPr lang="en-GB" sz="3600" dirty="0"/>
          </a:p>
        </p:txBody>
      </p:sp>
      <p:pic>
        <p:nvPicPr>
          <p:cNvPr id="5" name="Picture 2" descr="C:\Users\debbie.smith.WHS.009\AppData\Local\Microsoft\Windows\Temporary Internet Files\Content.IE5\NGSCGDY6\Help-Icon-Question-Mark-15271-small[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5723" y="5589240"/>
            <a:ext cx="540040" cy="54004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259632" y="1268760"/>
            <a:ext cx="360040" cy="288032"/>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solidFill>
                  <a:srgbClr val="00B050"/>
                </a:solidFill>
                <a:sym typeface="Wingdings 2"/>
              </a:rPr>
              <a:t></a:t>
            </a:r>
            <a:endParaRPr lang="en-GB" b="1" dirty="0">
              <a:solidFill>
                <a:srgbClr val="00B050"/>
              </a:solidFill>
            </a:endParaRPr>
          </a:p>
        </p:txBody>
      </p:sp>
      <p:sp>
        <p:nvSpPr>
          <p:cNvPr id="6" name="Rectangle 5"/>
          <p:cNvSpPr/>
          <p:nvPr/>
        </p:nvSpPr>
        <p:spPr>
          <a:xfrm>
            <a:off x="1259632" y="1772816"/>
            <a:ext cx="360040" cy="288032"/>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solidFill>
                  <a:srgbClr val="00B050"/>
                </a:solidFill>
                <a:sym typeface="Wingdings 2"/>
              </a:rPr>
              <a:t></a:t>
            </a:r>
            <a:endParaRPr lang="en-GB" b="1" dirty="0">
              <a:solidFill>
                <a:srgbClr val="00B050"/>
              </a:solidFill>
            </a:endParaRPr>
          </a:p>
        </p:txBody>
      </p:sp>
    </p:spTree>
    <p:extLst>
      <p:ext uri="{BB962C8B-B14F-4D97-AF65-F5344CB8AC3E}">
        <p14:creationId xmlns:p14="http://schemas.microsoft.com/office/powerpoint/2010/main" val="27783949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632848" cy="3970318"/>
          </a:xfrm>
          <a:prstGeom prst="rect">
            <a:avLst/>
          </a:prstGeom>
        </p:spPr>
        <p:txBody>
          <a:bodyPr wrap="square">
            <a:spAutoFit/>
          </a:bodyPr>
          <a:lstStyle/>
          <a:p>
            <a:r>
              <a:rPr lang="en-GB" sz="3600" b="1" dirty="0" smtClean="0"/>
              <a:t>Model </a:t>
            </a:r>
            <a:r>
              <a:rPr lang="en-GB" sz="3600" b="1" dirty="0" smtClean="0"/>
              <a:t>Question 2</a:t>
            </a:r>
          </a:p>
          <a:p>
            <a:endParaRPr lang="en-GB" sz="3600" b="1" dirty="0"/>
          </a:p>
          <a:p>
            <a:r>
              <a:rPr lang="en-GB" sz="3600" dirty="0" smtClean="0"/>
              <a:t>Keith and Edward are working on a collaborative document.</a:t>
            </a:r>
          </a:p>
          <a:p>
            <a:endParaRPr lang="en-GB" sz="3600" dirty="0"/>
          </a:p>
          <a:p>
            <a:r>
              <a:rPr lang="en-GB" sz="3600" dirty="0" smtClean="0"/>
              <a:t>Give </a:t>
            </a:r>
            <a:r>
              <a:rPr lang="en-GB" sz="3600" b="1" dirty="0" smtClean="0"/>
              <a:t>one</a:t>
            </a:r>
            <a:r>
              <a:rPr lang="en-GB" sz="3600" dirty="0" smtClean="0"/>
              <a:t> reason why version control is important. (1 mark)</a:t>
            </a:r>
          </a:p>
        </p:txBody>
      </p:sp>
      <p:pic>
        <p:nvPicPr>
          <p:cNvPr id="3" name="Picture 2" descr="C:\Users\debbie.smith.WHS.009\AppData\Local\Microsoft\Windows\Temporary Internet Files\Content.IE5\NGSCGDY6\Help-Icon-Question-Mark-15271-small[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5723" y="5589240"/>
            <a:ext cx="540040" cy="540040"/>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le 3"/>
          <p:cNvSpPr/>
          <p:nvPr/>
        </p:nvSpPr>
        <p:spPr>
          <a:xfrm>
            <a:off x="5121809" y="5373216"/>
            <a:ext cx="3240360" cy="1314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HINT:</a:t>
            </a:r>
          </a:p>
          <a:p>
            <a:pPr algn="ctr"/>
            <a:r>
              <a:rPr lang="en-GB" dirty="0" smtClean="0"/>
              <a:t>You only need to give ONE reason for each part.</a:t>
            </a:r>
            <a:endParaRPr lang="en-GB" dirty="0"/>
          </a:p>
        </p:txBody>
      </p:sp>
    </p:spTree>
    <p:extLst>
      <p:ext uri="{BB962C8B-B14F-4D97-AF65-F5344CB8AC3E}">
        <p14:creationId xmlns:p14="http://schemas.microsoft.com/office/powerpoint/2010/main" val="269358386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940</TotalTime>
  <Words>442</Words>
  <Application>Microsoft Office PowerPoint</Application>
  <PresentationFormat>On-screen Show (4:3)</PresentationFormat>
  <Paragraphs>83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Adjacency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Welshpool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Debbie Smith</dc:creator>
  <cp:lastModifiedBy>Debbie Smith</cp:lastModifiedBy>
  <cp:revision>47</cp:revision>
  <dcterms:created xsi:type="dcterms:W3CDTF">2016-01-05T10:24:39Z</dcterms:created>
  <dcterms:modified xsi:type="dcterms:W3CDTF">2017-04-04T13:03:18Z</dcterms:modified>
</cp:coreProperties>
</file>