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90" r:id="rId2"/>
    <p:sldId id="266" r:id="rId3"/>
    <p:sldId id="302" r:id="rId4"/>
    <p:sldId id="295" r:id="rId5"/>
    <p:sldId id="308" r:id="rId6"/>
    <p:sldId id="296" r:id="rId7"/>
    <p:sldId id="297" r:id="rId8"/>
    <p:sldId id="298" r:id="rId9"/>
    <p:sldId id="299" r:id="rId10"/>
    <p:sldId id="303" r:id="rId11"/>
    <p:sldId id="300" r:id="rId12"/>
    <p:sldId id="304" r:id="rId13"/>
    <p:sldId id="301" r:id="rId14"/>
    <p:sldId id="307" r:id="rId15"/>
    <p:sldId id="306" r:id="rId16"/>
    <p:sldId id="305" r:id="rId17"/>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p:scale>
          <a:sx n="90" d="100"/>
          <a:sy n="90" d="100"/>
        </p:scale>
        <p:origin x="-606" y="-3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E389501C-AE38-4529-832A-DE3986D51E84}" type="datetimeFigureOut">
              <a:rPr lang="en-GB" smtClean="0"/>
              <a:t>20/09/2018</a:t>
            </a:fld>
            <a:endParaRPr lang="en-GB"/>
          </a:p>
        </p:txBody>
      </p:sp>
      <p:sp>
        <p:nvSpPr>
          <p:cNvPr id="4" name="Footer Placeholder 3"/>
          <p:cNvSpPr>
            <a:spLocks noGrp="1"/>
          </p:cNvSpPr>
          <p:nvPr>
            <p:ph type="ftr" sz="quarter" idx="2"/>
          </p:nvPr>
        </p:nvSpPr>
        <p:spPr>
          <a:xfrm>
            <a:off x="0" y="9429750"/>
            <a:ext cx="288925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250" y="9429750"/>
            <a:ext cx="2889250" cy="496888"/>
          </a:xfrm>
          <a:prstGeom prst="rect">
            <a:avLst/>
          </a:prstGeom>
        </p:spPr>
        <p:txBody>
          <a:bodyPr vert="horz" lIns="91440" tIns="45720" rIns="91440" bIns="45720" rtlCol="0" anchor="b"/>
          <a:lstStyle>
            <a:lvl1pPr algn="r">
              <a:defRPr sz="1200"/>
            </a:lvl1pPr>
          </a:lstStyle>
          <a:p>
            <a:fld id="{96EB53B9-4253-470A-B793-EC7BCDE00070}" type="slidenum">
              <a:rPr lang="en-GB" smtClean="0"/>
              <a:t>‹#›</a:t>
            </a:fld>
            <a:endParaRPr lang="en-GB"/>
          </a:p>
        </p:txBody>
      </p:sp>
    </p:spTree>
    <p:extLst>
      <p:ext uri="{BB962C8B-B14F-4D97-AF65-F5344CB8AC3E}">
        <p14:creationId xmlns:p14="http://schemas.microsoft.com/office/powerpoint/2010/main" val="1736086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411"/>
          </a:xfrm>
          <a:prstGeom prst="rect">
            <a:avLst/>
          </a:prstGeom>
        </p:spPr>
        <p:txBody>
          <a:bodyPr vert="horz" lIns="91440" tIns="45720" rIns="91440" bIns="45720" rtlCol="0"/>
          <a:lstStyle>
            <a:lvl1pPr algn="r">
              <a:defRPr sz="1200"/>
            </a:lvl1pPr>
          </a:lstStyle>
          <a:p>
            <a:fld id="{37AA621F-4CFE-4D25-BFB7-51F1E9A140E5}" type="datetimeFigureOut">
              <a:rPr lang="en-GB" smtClean="0"/>
              <a:t>20/09/2018</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907"/>
            <a:ext cx="533527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889938"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30091"/>
            <a:ext cx="2889938" cy="496411"/>
          </a:xfrm>
          <a:prstGeom prst="rect">
            <a:avLst/>
          </a:prstGeom>
        </p:spPr>
        <p:txBody>
          <a:bodyPr vert="horz" lIns="91440" tIns="45720" rIns="91440" bIns="45720" rtlCol="0" anchor="b"/>
          <a:lstStyle>
            <a:lvl1pPr algn="r">
              <a:defRPr sz="1200"/>
            </a:lvl1pPr>
          </a:lstStyle>
          <a:p>
            <a:fld id="{72E53054-A978-4858-9847-DA11E5E4B0A9}" type="slidenum">
              <a:rPr lang="en-GB" smtClean="0"/>
              <a:t>‹#›</a:t>
            </a:fld>
            <a:endParaRPr lang="en-GB"/>
          </a:p>
        </p:txBody>
      </p:sp>
    </p:spTree>
    <p:extLst>
      <p:ext uri="{BB962C8B-B14F-4D97-AF65-F5344CB8AC3E}">
        <p14:creationId xmlns:p14="http://schemas.microsoft.com/office/powerpoint/2010/main" val="926599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1</a:t>
            </a:fld>
            <a:endParaRPr lang="en-GB"/>
          </a:p>
        </p:txBody>
      </p:sp>
    </p:spTree>
    <p:extLst>
      <p:ext uri="{BB962C8B-B14F-4D97-AF65-F5344CB8AC3E}">
        <p14:creationId xmlns:p14="http://schemas.microsoft.com/office/powerpoint/2010/main" val="1760534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10</a:t>
            </a:fld>
            <a:endParaRPr lang="en-GB"/>
          </a:p>
        </p:txBody>
      </p:sp>
    </p:spTree>
    <p:extLst>
      <p:ext uri="{BB962C8B-B14F-4D97-AF65-F5344CB8AC3E}">
        <p14:creationId xmlns:p14="http://schemas.microsoft.com/office/powerpoint/2010/main" val="33524323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11</a:t>
            </a:fld>
            <a:endParaRPr lang="en-GB"/>
          </a:p>
        </p:txBody>
      </p:sp>
    </p:spTree>
    <p:extLst>
      <p:ext uri="{BB962C8B-B14F-4D97-AF65-F5344CB8AC3E}">
        <p14:creationId xmlns:p14="http://schemas.microsoft.com/office/powerpoint/2010/main" val="481604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12</a:t>
            </a:fld>
            <a:endParaRPr lang="en-GB"/>
          </a:p>
        </p:txBody>
      </p:sp>
    </p:spTree>
    <p:extLst>
      <p:ext uri="{BB962C8B-B14F-4D97-AF65-F5344CB8AC3E}">
        <p14:creationId xmlns:p14="http://schemas.microsoft.com/office/powerpoint/2010/main" val="540235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13</a:t>
            </a:fld>
            <a:endParaRPr lang="en-GB"/>
          </a:p>
        </p:txBody>
      </p:sp>
    </p:spTree>
    <p:extLst>
      <p:ext uri="{BB962C8B-B14F-4D97-AF65-F5344CB8AC3E}">
        <p14:creationId xmlns:p14="http://schemas.microsoft.com/office/powerpoint/2010/main" val="4788807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14</a:t>
            </a:fld>
            <a:endParaRPr lang="en-GB"/>
          </a:p>
        </p:txBody>
      </p:sp>
    </p:spTree>
    <p:extLst>
      <p:ext uri="{BB962C8B-B14F-4D97-AF65-F5344CB8AC3E}">
        <p14:creationId xmlns:p14="http://schemas.microsoft.com/office/powerpoint/2010/main" val="42672742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15</a:t>
            </a:fld>
            <a:endParaRPr lang="en-GB"/>
          </a:p>
        </p:txBody>
      </p:sp>
    </p:spTree>
    <p:extLst>
      <p:ext uri="{BB962C8B-B14F-4D97-AF65-F5344CB8AC3E}">
        <p14:creationId xmlns:p14="http://schemas.microsoft.com/office/powerpoint/2010/main" val="478880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16</a:t>
            </a:fld>
            <a:endParaRPr lang="en-GB"/>
          </a:p>
        </p:txBody>
      </p:sp>
    </p:spTree>
    <p:extLst>
      <p:ext uri="{BB962C8B-B14F-4D97-AF65-F5344CB8AC3E}">
        <p14:creationId xmlns:p14="http://schemas.microsoft.com/office/powerpoint/2010/main" val="4267274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2</a:t>
            </a:fld>
            <a:endParaRPr lang="en-GB"/>
          </a:p>
        </p:txBody>
      </p:sp>
    </p:spTree>
    <p:extLst>
      <p:ext uri="{BB962C8B-B14F-4D97-AF65-F5344CB8AC3E}">
        <p14:creationId xmlns:p14="http://schemas.microsoft.com/office/powerpoint/2010/main" val="1529452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3</a:t>
            </a:fld>
            <a:endParaRPr lang="en-GB"/>
          </a:p>
        </p:txBody>
      </p:sp>
    </p:spTree>
    <p:extLst>
      <p:ext uri="{BB962C8B-B14F-4D97-AF65-F5344CB8AC3E}">
        <p14:creationId xmlns:p14="http://schemas.microsoft.com/office/powerpoint/2010/main" val="3349915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4</a:t>
            </a:fld>
            <a:endParaRPr lang="en-GB"/>
          </a:p>
        </p:txBody>
      </p:sp>
    </p:spTree>
    <p:extLst>
      <p:ext uri="{BB962C8B-B14F-4D97-AF65-F5344CB8AC3E}">
        <p14:creationId xmlns:p14="http://schemas.microsoft.com/office/powerpoint/2010/main" val="1724924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5</a:t>
            </a:fld>
            <a:endParaRPr lang="en-GB"/>
          </a:p>
        </p:txBody>
      </p:sp>
    </p:spTree>
    <p:extLst>
      <p:ext uri="{BB962C8B-B14F-4D97-AF65-F5344CB8AC3E}">
        <p14:creationId xmlns:p14="http://schemas.microsoft.com/office/powerpoint/2010/main" val="1724924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6</a:t>
            </a:fld>
            <a:endParaRPr lang="en-GB"/>
          </a:p>
        </p:txBody>
      </p:sp>
    </p:spTree>
    <p:extLst>
      <p:ext uri="{BB962C8B-B14F-4D97-AF65-F5344CB8AC3E}">
        <p14:creationId xmlns:p14="http://schemas.microsoft.com/office/powerpoint/2010/main" val="2788298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7</a:t>
            </a:fld>
            <a:endParaRPr lang="en-GB"/>
          </a:p>
        </p:txBody>
      </p:sp>
    </p:spTree>
    <p:extLst>
      <p:ext uri="{BB962C8B-B14F-4D97-AF65-F5344CB8AC3E}">
        <p14:creationId xmlns:p14="http://schemas.microsoft.com/office/powerpoint/2010/main" val="611847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8</a:t>
            </a:fld>
            <a:endParaRPr lang="en-GB"/>
          </a:p>
        </p:txBody>
      </p:sp>
    </p:spTree>
    <p:extLst>
      <p:ext uri="{BB962C8B-B14F-4D97-AF65-F5344CB8AC3E}">
        <p14:creationId xmlns:p14="http://schemas.microsoft.com/office/powerpoint/2010/main" val="193030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2E53054-A978-4858-9847-DA11E5E4B0A9}" type="slidenum">
              <a:rPr lang="en-GB" smtClean="0"/>
              <a:t>9</a:t>
            </a:fld>
            <a:endParaRPr lang="en-GB"/>
          </a:p>
        </p:txBody>
      </p:sp>
    </p:spTree>
    <p:extLst>
      <p:ext uri="{BB962C8B-B14F-4D97-AF65-F5344CB8AC3E}">
        <p14:creationId xmlns:p14="http://schemas.microsoft.com/office/powerpoint/2010/main" val="1990732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9FBFAD-BBBE-465D-A6E2-406CE88EBCBE}"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BFAD-BBBE-465D-A6E2-406CE88EBCBE}"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9FBFAD-BBBE-465D-A6E2-406CE88EBCBE}" type="datetimeFigureOut">
              <a:rPr lang="en-GB" smtClean="0"/>
              <a:t>20/09/2018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BFAD-BBBE-465D-A6E2-406CE88EBCBE}" type="datetimeFigureOut">
              <a:rPr lang="en-GB" smtClean="0"/>
              <a:t>20/09/2018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BFAD-BBBE-465D-A6E2-406CE88EBCBE}" type="datetimeFigureOut">
              <a:rPr lang="en-GB" smtClean="0"/>
              <a:t>20/09/2018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BFAD-BBBE-465D-A6E2-406CE88EBCBE}" type="datetimeFigureOut">
              <a:rPr lang="en-GB" smtClean="0"/>
              <a:t>20/09/2018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BFAD-BBBE-465D-A6E2-406CE88EBCBE}" type="datetimeFigureOut">
              <a:rPr lang="en-GB" smtClean="0"/>
              <a:t>20/09/2018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B9FBFAD-BBBE-465D-A6E2-406CE88EBCBE}" type="datetimeFigureOut">
              <a:rPr lang="en-GB" smtClean="0"/>
              <a:t>20/09/2018</a:t>
            </a:fld>
            <a:endParaRPr lang="en-GB"/>
          </a:p>
        </p:txBody>
      </p:sp>
      <p:sp>
        <p:nvSpPr>
          <p:cNvPr id="9" name="Slide Number Placeholder 8"/>
          <p:cNvSpPr>
            <a:spLocks noGrp="1"/>
          </p:cNvSpPr>
          <p:nvPr>
            <p:ph type="sldNum" sz="quarter" idx="11"/>
          </p:nvPr>
        </p:nvSpPr>
        <p:spPr/>
        <p:txBody>
          <a:bodyPr/>
          <a:lstStyle/>
          <a:p>
            <a:fld id="{2F758F17-DFB9-4021-ABBB-0AA59AAD43E3}"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F758F17-DFB9-4021-ABBB-0AA59AAD43E3}"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B9FBFAD-BBBE-465D-A6E2-406CE88EBCBE}" type="datetimeFigureOut">
              <a:rPr lang="en-GB" smtClean="0"/>
              <a:t>20/09/2018</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1412776"/>
            <a:ext cx="8460432" cy="1323439"/>
          </a:xfrm>
          <a:prstGeom prst="rect">
            <a:avLst/>
          </a:prstGeom>
        </p:spPr>
        <p:txBody>
          <a:bodyPr wrap="square">
            <a:spAutoFit/>
          </a:bodyPr>
          <a:lstStyle/>
          <a:p>
            <a:pPr algn="ctr"/>
            <a:r>
              <a:rPr lang="en-GB" sz="4000" b="1" dirty="0"/>
              <a:t>ONLINE DOCUMENTS </a:t>
            </a:r>
          </a:p>
          <a:p>
            <a:pPr algn="ctr"/>
            <a:r>
              <a:rPr lang="en-GB" sz="4000" b="1" dirty="0"/>
              <a:t>FILE COMPRESSION</a:t>
            </a:r>
          </a:p>
        </p:txBody>
      </p:sp>
      <p:pic>
        <p:nvPicPr>
          <p:cNvPr id="1026" name="Picture 2" descr="gzip ic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808" y="3203848"/>
            <a:ext cx="3021335" cy="2944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0149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704856" cy="6124754"/>
          </a:xfrm>
          <a:prstGeom prst="rect">
            <a:avLst/>
          </a:prstGeom>
        </p:spPr>
        <p:txBody>
          <a:bodyPr wrap="square">
            <a:spAutoFit/>
          </a:bodyPr>
          <a:lstStyle/>
          <a:p>
            <a:pPr algn="ctr"/>
            <a:r>
              <a:rPr lang="en-GB" sz="4000" b="1" dirty="0" smtClean="0"/>
              <a:t>DESCRIBING THE PROCESS</a:t>
            </a:r>
          </a:p>
          <a:p>
            <a:endParaRPr lang="en-GB" sz="1600" b="1" dirty="0" smtClean="0"/>
          </a:p>
          <a:p>
            <a:endParaRPr lang="en-GB" sz="1600" b="1" dirty="0" smtClean="0"/>
          </a:p>
          <a:p>
            <a:r>
              <a:rPr lang="en-GB" sz="2400" dirty="0" smtClean="0"/>
              <a:t>The compression software takes the                                     </a:t>
            </a:r>
          </a:p>
          <a:p>
            <a:endParaRPr lang="en-GB" sz="2400" dirty="0"/>
          </a:p>
          <a:p>
            <a:r>
              <a:rPr lang="en-GB" sz="2400" dirty="0"/>
              <a:t>a</a:t>
            </a:r>
            <a:r>
              <a:rPr lang="en-GB" sz="2400" dirty="0" smtClean="0"/>
              <a:t>nd                                This create an INDEX file which </a:t>
            </a:r>
          </a:p>
          <a:p>
            <a:endParaRPr lang="en-GB" sz="2400" dirty="0"/>
          </a:p>
          <a:p>
            <a:endParaRPr lang="en-GB" sz="2400" dirty="0" smtClean="0"/>
          </a:p>
          <a:p>
            <a:r>
              <a:rPr lang="en-GB" sz="2400" dirty="0" smtClean="0"/>
              <a:t>becomes part of the </a:t>
            </a:r>
          </a:p>
          <a:p>
            <a:endParaRPr lang="en-GB" sz="2400" dirty="0"/>
          </a:p>
          <a:p>
            <a:endParaRPr lang="en-GB" sz="2400" dirty="0"/>
          </a:p>
          <a:p>
            <a:r>
              <a:rPr lang="en-GB" sz="2400" dirty="0" smtClean="0"/>
              <a:t>When the                                   is expanded the program</a:t>
            </a:r>
          </a:p>
          <a:p>
            <a:endParaRPr lang="en-GB" sz="2400" dirty="0"/>
          </a:p>
          <a:p>
            <a:endParaRPr lang="en-GB" sz="2400" b="1" dirty="0"/>
          </a:p>
          <a:p>
            <a:r>
              <a:rPr lang="en-GB" sz="2400" b="1" dirty="0" smtClean="0"/>
              <a:t>                              </a:t>
            </a:r>
            <a:r>
              <a:rPr lang="en-GB" sz="2400" dirty="0" smtClean="0"/>
              <a:t>Doing this recreates the </a:t>
            </a:r>
            <a:endParaRPr lang="en-GB" sz="2400" dirty="0"/>
          </a:p>
          <a:p>
            <a:endParaRPr lang="en-GB" sz="1600" b="1" dirty="0" smtClean="0"/>
          </a:p>
          <a:p>
            <a:endParaRPr lang="en-GB" sz="1600" b="1" dirty="0" smtClean="0"/>
          </a:p>
        </p:txBody>
      </p:sp>
      <p:sp>
        <p:nvSpPr>
          <p:cNvPr id="4" name="Right Arrow 3"/>
          <p:cNvSpPr/>
          <p:nvPr/>
        </p:nvSpPr>
        <p:spPr>
          <a:xfrm>
            <a:off x="1403648" y="1588764"/>
            <a:ext cx="1885594" cy="1057960"/>
          </a:xfrm>
          <a:prstGeom prs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APPLIES AN ALGORITHM.</a:t>
            </a:r>
            <a:endParaRPr lang="en-GB" b="1" dirty="0"/>
          </a:p>
        </p:txBody>
      </p:sp>
      <p:sp>
        <p:nvSpPr>
          <p:cNvPr id="10" name="Right Arrow 9"/>
          <p:cNvSpPr/>
          <p:nvPr/>
        </p:nvSpPr>
        <p:spPr>
          <a:xfrm>
            <a:off x="827584" y="4797152"/>
            <a:ext cx="1930471" cy="1229282"/>
          </a:xfrm>
          <a:prstGeom prs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USES INDEX TO EXPAND IT.</a:t>
            </a:r>
            <a:endParaRPr lang="en-GB" b="1" dirty="0"/>
          </a:p>
        </p:txBody>
      </p:sp>
      <p:sp>
        <p:nvSpPr>
          <p:cNvPr id="9" name="Rectangle 8"/>
          <p:cNvSpPr/>
          <p:nvPr/>
        </p:nvSpPr>
        <p:spPr>
          <a:xfrm>
            <a:off x="5436095" y="1077030"/>
            <a:ext cx="1669929" cy="4583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smtClean="0">
                <a:solidFill>
                  <a:schemeClr val="tx1"/>
                </a:solidFill>
              </a:rPr>
              <a:t>ORIGINAL FILE</a:t>
            </a:r>
            <a:endParaRPr lang="en-GB" b="1" dirty="0">
              <a:solidFill>
                <a:schemeClr val="tx1"/>
              </a:solidFill>
            </a:endParaRPr>
          </a:p>
        </p:txBody>
      </p:sp>
      <p:sp>
        <p:nvSpPr>
          <p:cNvPr id="12" name="Rectangle 11"/>
          <p:cNvSpPr/>
          <p:nvPr/>
        </p:nvSpPr>
        <p:spPr>
          <a:xfrm>
            <a:off x="6084168" y="5030600"/>
            <a:ext cx="2043715" cy="4583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ORIGINAL FILE.</a:t>
            </a:r>
            <a:endParaRPr lang="en-GB" b="1" dirty="0">
              <a:solidFill>
                <a:schemeClr val="tx1"/>
              </a:solidFill>
            </a:endParaRPr>
          </a:p>
        </p:txBody>
      </p:sp>
      <p:sp>
        <p:nvSpPr>
          <p:cNvPr id="13" name="Rectangle 12"/>
          <p:cNvSpPr/>
          <p:nvPr/>
        </p:nvSpPr>
        <p:spPr>
          <a:xfrm>
            <a:off x="3586146" y="2869012"/>
            <a:ext cx="2137982" cy="4583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COMPRESSED FILE.</a:t>
            </a:r>
            <a:endParaRPr lang="en-GB" b="1" dirty="0">
              <a:solidFill>
                <a:schemeClr val="tx1"/>
              </a:solidFill>
            </a:endParaRPr>
          </a:p>
        </p:txBody>
      </p:sp>
      <p:sp>
        <p:nvSpPr>
          <p:cNvPr id="14" name="Rectangle 13"/>
          <p:cNvSpPr/>
          <p:nvPr/>
        </p:nvSpPr>
        <p:spPr>
          <a:xfrm>
            <a:off x="2267385" y="4018236"/>
            <a:ext cx="2043715" cy="4583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COMPRESSED FILE</a:t>
            </a:r>
            <a:endParaRPr lang="en-GB" b="1" dirty="0">
              <a:solidFill>
                <a:schemeClr val="tx1"/>
              </a:solidFill>
            </a:endParaRPr>
          </a:p>
        </p:txBody>
      </p:sp>
    </p:spTree>
    <p:extLst>
      <p:ext uri="{BB962C8B-B14F-4D97-AF65-F5344CB8AC3E}">
        <p14:creationId xmlns:p14="http://schemas.microsoft.com/office/powerpoint/2010/main" val="3962416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0"/>
            <a:ext cx="7848872" cy="3416320"/>
          </a:xfrm>
          <a:prstGeom prst="rect">
            <a:avLst/>
          </a:prstGeom>
        </p:spPr>
        <p:txBody>
          <a:bodyPr wrap="square">
            <a:spAutoFit/>
          </a:bodyPr>
          <a:lstStyle/>
          <a:p>
            <a:r>
              <a:rPr lang="en-GB" sz="3600" b="1" dirty="0" smtClean="0"/>
              <a:t>Model Question 1</a:t>
            </a:r>
          </a:p>
          <a:p>
            <a:endParaRPr lang="en-GB" sz="3600" b="1" dirty="0"/>
          </a:p>
          <a:p>
            <a:r>
              <a:rPr lang="en-GB" sz="3600" dirty="0" smtClean="0"/>
              <a:t>Describe how an algorithm and index are used in file compression.  (2 </a:t>
            </a:r>
            <a:r>
              <a:rPr lang="en-GB" sz="3600" dirty="0"/>
              <a:t>m</a:t>
            </a:r>
            <a:r>
              <a:rPr lang="en-GB" sz="3600" dirty="0" smtClean="0"/>
              <a:t>arks)</a:t>
            </a:r>
          </a:p>
          <a:p>
            <a:endParaRPr lang="en-GB" sz="3600" b="1" dirty="0" smtClean="0"/>
          </a:p>
          <a:p>
            <a:endParaRPr lang="en-GB" sz="3600" dirty="0"/>
          </a:p>
        </p:txBody>
      </p:sp>
      <p:pic>
        <p:nvPicPr>
          <p:cNvPr id="5" name="Picture 2" descr="C:\Users\debbie.smith.WHS.009\AppData\Local\Microsoft\Windows\Temporary Internet Files\Content.IE5\NGSCGDY6\Help-Icon-Question-Mark-15271-smal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4860032" y="4869160"/>
            <a:ext cx="3240360"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a:t>
            </a:r>
          </a:p>
          <a:p>
            <a:pPr algn="ctr"/>
            <a:r>
              <a:rPr lang="en-GB" dirty="0" smtClean="0"/>
              <a:t>Remember the diagram? Explain what happens when a file is compressed </a:t>
            </a:r>
            <a:r>
              <a:rPr lang="en-GB" smtClean="0"/>
              <a:t>then expanded.</a:t>
            </a:r>
            <a:endParaRPr lang="en-GB" dirty="0"/>
          </a:p>
        </p:txBody>
      </p:sp>
    </p:spTree>
    <p:extLst>
      <p:ext uri="{BB962C8B-B14F-4D97-AF65-F5344CB8AC3E}">
        <p14:creationId xmlns:p14="http://schemas.microsoft.com/office/powerpoint/2010/main" val="42337898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0"/>
            <a:ext cx="7848872" cy="6186309"/>
          </a:xfrm>
          <a:prstGeom prst="rect">
            <a:avLst/>
          </a:prstGeom>
        </p:spPr>
        <p:txBody>
          <a:bodyPr wrap="square">
            <a:spAutoFit/>
          </a:bodyPr>
          <a:lstStyle/>
          <a:p>
            <a:r>
              <a:rPr lang="en-GB" sz="3600" b="1" dirty="0" smtClean="0"/>
              <a:t>Model Answer 1</a:t>
            </a:r>
          </a:p>
          <a:p>
            <a:endParaRPr lang="en-GB" sz="3600" b="1" dirty="0"/>
          </a:p>
          <a:p>
            <a:pPr marL="571500" indent="-571500">
              <a:buFont typeface="Wingdings" pitchFamily="2" charset="2"/>
              <a:buChar char="ü"/>
            </a:pPr>
            <a:r>
              <a:rPr lang="en-GB" sz="3600" b="1" dirty="0" smtClean="0">
                <a:solidFill>
                  <a:srgbClr val="00B050"/>
                </a:solidFill>
              </a:rPr>
              <a:t>An algorithm is used in compression to make the file smaller.  An index file is included when an algorithm is used and is part of the compressed file.  When the file is expanded, the index holds the information to recreate the original file</a:t>
            </a:r>
            <a:r>
              <a:rPr lang="en-GB" sz="3600" dirty="0" smtClean="0"/>
              <a:t>.</a:t>
            </a:r>
          </a:p>
          <a:p>
            <a:endParaRPr lang="en-GB" sz="3600" b="1" dirty="0" smtClean="0"/>
          </a:p>
          <a:p>
            <a:endParaRPr lang="en-GB" sz="3600" dirty="0"/>
          </a:p>
        </p:txBody>
      </p:sp>
      <p:pic>
        <p:nvPicPr>
          <p:cNvPr id="5" name="Picture 2" descr="C:\Users\debbie.smith.WHS.009\AppData\Local\Microsoft\Windows\Temporary Internet Files\Content.IE5\NGSCGDY6\Help-Icon-Question-Mark-15271-smal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27797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1" y="0"/>
            <a:ext cx="7906831" cy="4647426"/>
          </a:xfrm>
          <a:prstGeom prst="rect">
            <a:avLst/>
          </a:prstGeom>
        </p:spPr>
        <p:txBody>
          <a:bodyPr wrap="square">
            <a:spAutoFit/>
          </a:bodyPr>
          <a:lstStyle/>
          <a:p>
            <a:r>
              <a:rPr lang="en-GB" sz="3600" b="1" dirty="0" smtClean="0"/>
              <a:t>Model Question 2</a:t>
            </a:r>
          </a:p>
          <a:p>
            <a:endParaRPr lang="en-GB" sz="3600" b="1" dirty="0" smtClean="0"/>
          </a:p>
          <a:p>
            <a:endParaRPr lang="en-GB" sz="2000" b="1" dirty="0"/>
          </a:p>
          <a:p>
            <a:r>
              <a:rPr lang="en-GB" sz="3400" dirty="0" smtClean="0"/>
              <a:t>Sally is sending an email.  She would like to attach three files which total 27 Mb.  Her email’s limit is 25 Mb but she does not want to send them separately. (2 marks)</a:t>
            </a:r>
          </a:p>
          <a:p>
            <a:endParaRPr lang="en-GB" sz="3400" dirty="0" smtClean="0"/>
          </a:p>
          <a:p>
            <a:r>
              <a:rPr lang="en-GB" sz="3400" dirty="0" smtClean="0"/>
              <a:t>Explain how file compression would 	help.</a:t>
            </a:r>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3583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5585"/>
            <a:ext cx="8064896" cy="2923877"/>
          </a:xfrm>
          <a:prstGeom prst="rect">
            <a:avLst/>
          </a:prstGeom>
        </p:spPr>
        <p:txBody>
          <a:bodyPr wrap="square">
            <a:spAutoFit/>
          </a:bodyPr>
          <a:lstStyle/>
          <a:p>
            <a:r>
              <a:rPr lang="en-GB" sz="3600" b="1" dirty="0" smtClean="0"/>
              <a:t>Model Answer 2</a:t>
            </a:r>
          </a:p>
          <a:p>
            <a:endParaRPr lang="en-GB" sz="2000" b="1" dirty="0" smtClean="0"/>
          </a:p>
          <a:p>
            <a:pPr marL="914400" lvl="1" indent="-457200">
              <a:buFont typeface="Wingdings" pitchFamily="2" charset="2"/>
              <a:buChar char="ü"/>
            </a:pPr>
            <a:r>
              <a:rPr lang="en-GB" sz="3200" b="1" dirty="0" smtClean="0">
                <a:solidFill>
                  <a:srgbClr val="00B050"/>
                </a:solidFill>
              </a:rPr>
              <a:t>Compression will allow all of the files to be compressed into one file and makes the </a:t>
            </a:r>
            <a:r>
              <a:rPr lang="en-GB" sz="3200" b="1" u="sng" dirty="0" smtClean="0">
                <a:solidFill>
                  <a:srgbClr val="00B050"/>
                </a:solidFill>
              </a:rPr>
              <a:t>file smaller</a:t>
            </a:r>
            <a:r>
              <a:rPr lang="en-GB" sz="3200" b="1" dirty="0" smtClean="0">
                <a:solidFill>
                  <a:srgbClr val="00B050"/>
                </a:solidFill>
              </a:rPr>
              <a:t>, allowing Sally to </a:t>
            </a:r>
            <a:r>
              <a:rPr lang="en-GB" sz="3200" b="1" u="sng" dirty="0" smtClean="0">
                <a:solidFill>
                  <a:srgbClr val="00B050"/>
                </a:solidFill>
              </a:rPr>
              <a:t>send it by email</a:t>
            </a:r>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68316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1" y="0"/>
            <a:ext cx="7906831" cy="2554545"/>
          </a:xfrm>
          <a:prstGeom prst="rect">
            <a:avLst/>
          </a:prstGeom>
        </p:spPr>
        <p:txBody>
          <a:bodyPr wrap="square">
            <a:spAutoFit/>
          </a:bodyPr>
          <a:lstStyle/>
          <a:p>
            <a:r>
              <a:rPr lang="en-GB" sz="3600" b="1" dirty="0" smtClean="0"/>
              <a:t>Model Question 3</a:t>
            </a:r>
          </a:p>
          <a:p>
            <a:endParaRPr lang="en-GB" sz="3600" b="1" dirty="0" smtClean="0"/>
          </a:p>
          <a:p>
            <a:endParaRPr lang="en-GB" sz="2000" b="1" dirty="0"/>
          </a:p>
          <a:p>
            <a:r>
              <a:rPr lang="en-GB" sz="3400" dirty="0" smtClean="0"/>
              <a:t>Describe the process of compressing and expanding the files.  (2 marks)</a:t>
            </a:r>
            <a:endParaRPr lang="en-GB" sz="3400" dirty="0"/>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5436097" y="116632"/>
            <a:ext cx="3010286"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  </a:t>
            </a:r>
            <a:r>
              <a:rPr lang="en-GB" dirty="0" smtClean="0"/>
              <a:t>Think carefully about all the information the question is asking for!</a:t>
            </a:r>
            <a:endParaRPr lang="en-GB" dirty="0"/>
          </a:p>
        </p:txBody>
      </p:sp>
    </p:spTree>
    <p:extLst>
      <p:ext uri="{BB962C8B-B14F-4D97-AF65-F5344CB8AC3E}">
        <p14:creationId xmlns:p14="http://schemas.microsoft.com/office/powerpoint/2010/main" val="3008303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5585"/>
            <a:ext cx="8064896" cy="3416320"/>
          </a:xfrm>
          <a:prstGeom prst="rect">
            <a:avLst/>
          </a:prstGeom>
        </p:spPr>
        <p:txBody>
          <a:bodyPr wrap="square">
            <a:spAutoFit/>
          </a:bodyPr>
          <a:lstStyle/>
          <a:p>
            <a:r>
              <a:rPr lang="en-GB" sz="3600" b="1" dirty="0" smtClean="0"/>
              <a:t>Model </a:t>
            </a:r>
            <a:r>
              <a:rPr lang="en-GB" sz="3600" b="1" smtClean="0"/>
              <a:t>Answer 3</a:t>
            </a:r>
            <a:endParaRPr lang="en-GB" sz="3600" b="1" dirty="0" smtClean="0"/>
          </a:p>
          <a:p>
            <a:endParaRPr lang="en-GB" sz="2000" b="1" dirty="0" smtClean="0"/>
          </a:p>
          <a:p>
            <a:pPr marL="914400" lvl="1" indent="-457200">
              <a:buFont typeface="Wingdings" pitchFamily="2" charset="2"/>
              <a:buChar char="ü"/>
            </a:pPr>
            <a:r>
              <a:rPr lang="en-GB" sz="3200" b="1" dirty="0" smtClean="0">
                <a:solidFill>
                  <a:srgbClr val="00B050"/>
                </a:solidFill>
              </a:rPr>
              <a:t>To compress a file, an algorithm is used and the last item of the file is an index.</a:t>
            </a:r>
          </a:p>
          <a:p>
            <a:pPr marL="914400" lvl="1" indent="-457200">
              <a:buFont typeface="Wingdings" pitchFamily="2" charset="2"/>
              <a:buChar char="ü"/>
            </a:pPr>
            <a:endParaRPr lang="en-GB" sz="3200" b="1" dirty="0" smtClean="0">
              <a:solidFill>
                <a:srgbClr val="00B050"/>
              </a:solidFill>
            </a:endParaRPr>
          </a:p>
          <a:p>
            <a:pPr marL="914400" lvl="1" indent="-457200">
              <a:buFont typeface="Wingdings" pitchFamily="2" charset="2"/>
              <a:buChar char="ü"/>
            </a:pPr>
            <a:r>
              <a:rPr lang="en-GB" sz="3200" b="1" dirty="0" smtClean="0">
                <a:solidFill>
                  <a:srgbClr val="00B050"/>
                </a:solidFill>
              </a:rPr>
              <a:t>To expand a file, the index allows the files to return to their original size.</a:t>
            </a:r>
            <a:endParaRPr lang="en-GB" sz="3200" b="1" dirty="0">
              <a:solidFill>
                <a:srgbClr val="00B050"/>
              </a:solidFill>
            </a:endParaRPr>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1577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0"/>
            <a:ext cx="8064896" cy="5016758"/>
          </a:xfrm>
          <a:prstGeom prst="rect">
            <a:avLst/>
          </a:prstGeom>
        </p:spPr>
        <p:txBody>
          <a:bodyPr wrap="square">
            <a:spAutoFit/>
          </a:bodyPr>
          <a:lstStyle/>
          <a:p>
            <a:pPr algn="ctr"/>
            <a:endParaRPr lang="en-GB" sz="4000" b="1" dirty="0" smtClean="0"/>
          </a:p>
          <a:p>
            <a:r>
              <a:rPr lang="en-GB" sz="4000" dirty="0" smtClean="0"/>
              <a:t>File compression makes files SMALLER so that they take up less space in computer memory.</a:t>
            </a:r>
          </a:p>
          <a:p>
            <a:endParaRPr lang="en-GB" sz="4000" dirty="0" smtClean="0"/>
          </a:p>
          <a:p>
            <a:r>
              <a:rPr lang="en-GB" sz="4000" dirty="0" smtClean="0"/>
              <a:t>Compression is also knows as ‘zipping’ and is done using an ALGORITHM.</a:t>
            </a:r>
          </a:p>
        </p:txBody>
      </p:sp>
    </p:spTree>
    <p:extLst>
      <p:ext uri="{BB962C8B-B14F-4D97-AF65-F5344CB8AC3E}">
        <p14:creationId xmlns:p14="http://schemas.microsoft.com/office/powerpoint/2010/main" val="4032535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908720"/>
            <a:ext cx="7704856" cy="5262979"/>
          </a:xfrm>
          <a:prstGeom prst="rect">
            <a:avLst/>
          </a:prstGeom>
        </p:spPr>
        <p:txBody>
          <a:bodyPr wrap="square">
            <a:spAutoFit/>
          </a:bodyPr>
          <a:lstStyle/>
          <a:p>
            <a:r>
              <a:rPr lang="en-GB" sz="2400" b="1" dirty="0"/>
              <a:t>You use code to tell a computer what to do. Before you write code you need an algorithm</a:t>
            </a:r>
            <a:r>
              <a:rPr lang="en-GB" sz="2400" b="1" dirty="0" smtClean="0"/>
              <a:t>.</a:t>
            </a:r>
          </a:p>
          <a:p>
            <a:endParaRPr lang="en-GB" sz="2400" b="1" dirty="0"/>
          </a:p>
          <a:p>
            <a:r>
              <a:rPr lang="en-GB" sz="2400" dirty="0"/>
              <a:t>An algorithm is a list of rules to follow in order to solve a problem.</a:t>
            </a:r>
          </a:p>
          <a:p>
            <a:endParaRPr lang="en-GB" sz="2400" dirty="0" smtClean="0"/>
          </a:p>
          <a:p>
            <a:r>
              <a:rPr lang="en-GB" sz="2400" dirty="0" smtClean="0"/>
              <a:t>Algorithms </a:t>
            </a:r>
            <a:r>
              <a:rPr lang="en-GB" sz="2400" dirty="0"/>
              <a:t>need to have their steps in the right order. </a:t>
            </a:r>
            <a:endParaRPr lang="en-GB" sz="2400" dirty="0" smtClean="0"/>
          </a:p>
          <a:p>
            <a:endParaRPr lang="en-GB" sz="2400" dirty="0"/>
          </a:p>
          <a:p>
            <a:r>
              <a:rPr lang="en-GB" sz="2400" dirty="0" smtClean="0"/>
              <a:t>Think </a:t>
            </a:r>
            <a:r>
              <a:rPr lang="en-GB" sz="2400" dirty="0"/>
              <a:t>about an algorithm for getting dressed in the morning. What if you put on your coat before your jumper? Your jumper would be on top of your coat and that would be silly! </a:t>
            </a:r>
            <a:endParaRPr lang="en-GB" sz="2400" dirty="0" smtClean="0"/>
          </a:p>
          <a:p>
            <a:endParaRPr lang="en-GB" sz="2400" dirty="0"/>
          </a:p>
          <a:p>
            <a:r>
              <a:rPr lang="en-GB" sz="2400" dirty="0" smtClean="0"/>
              <a:t>When </a:t>
            </a:r>
            <a:r>
              <a:rPr lang="en-GB" sz="2400" dirty="0"/>
              <a:t>you write an algorithm the order of the instructions is very important.</a:t>
            </a:r>
          </a:p>
        </p:txBody>
      </p:sp>
      <p:sp>
        <p:nvSpPr>
          <p:cNvPr id="7" name="Rectangle 6"/>
          <p:cNvSpPr/>
          <p:nvPr/>
        </p:nvSpPr>
        <p:spPr>
          <a:xfrm>
            <a:off x="0" y="0"/>
            <a:ext cx="8460432" cy="707886"/>
          </a:xfrm>
          <a:prstGeom prst="rect">
            <a:avLst/>
          </a:prstGeom>
        </p:spPr>
        <p:txBody>
          <a:bodyPr wrap="square">
            <a:spAutoFit/>
          </a:bodyPr>
          <a:lstStyle/>
          <a:p>
            <a:pPr algn="ctr"/>
            <a:r>
              <a:rPr lang="en-GB" sz="4000" b="1" dirty="0" smtClean="0"/>
              <a:t>WHAT IS AN ALGORITHM?</a:t>
            </a:r>
          </a:p>
        </p:txBody>
      </p:sp>
    </p:spTree>
    <p:extLst>
      <p:ext uri="{BB962C8B-B14F-4D97-AF65-F5344CB8AC3E}">
        <p14:creationId xmlns:p14="http://schemas.microsoft.com/office/powerpoint/2010/main" val="2634786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0"/>
            <a:ext cx="7776864" cy="5632311"/>
          </a:xfrm>
          <a:prstGeom prst="rect">
            <a:avLst/>
          </a:prstGeom>
        </p:spPr>
        <p:txBody>
          <a:bodyPr wrap="square">
            <a:spAutoFit/>
          </a:bodyPr>
          <a:lstStyle/>
          <a:p>
            <a:pPr algn="ctr"/>
            <a:r>
              <a:rPr lang="en-GB" sz="4000" b="1" dirty="0" smtClean="0"/>
              <a:t>FILE EXTENSIONS</a:t>
            </a:r>
          </a:p>
          <a:p>
            <a:pPr algn="ctr"/>
            <a:endParaRPr lang="en-GB" sz="4000" b="1" dirty="0" smtClean="0"/>
          </a:p>
          <a:p>
            <a:r>
              <a:rPr lang="en-GB" sz="4000" dirty="0" smtClean="0"/>
              <a:t>File extensions for compressed files include:</a:t>
            </a:r>
          </a:p>
          <a:p>
            <a:r>
              <a:rPr lang="en-GB" sz="4000" dirty="0" smtClean="0"/>
              <a:t>.zip</a:t>
            </a:r>
          </a:p>
          <a:p>
            <a:r>
              <a:rPr lang="en-GB" sz="4000" dirty="0" smtClean="0"/>
              <a:t>.</a:t>
            </a:r>
            <a:r>
              <a:rPr lang="en-GB" sz="4000" dirty="0" err="1" smtClean="0"/>
              <a:t>rar</a:t>
            </a:r>
            <a:endParaRPr lang="en-GB" sz="4000" dirty="0" smtClean="0"/>
          </a:p>
          <a:p>
            <a:r>
              <a:rPr lang="en-GB" sz="4000" dirty="0" smtClean="0"/>
              <a:t>.7z</a:t>
            </a:r>
          </a:p>
          <a:p>
            <a:r>
              <a:rPr lang="en-GB" sz="4000" dirty="0" smtClean="0"/>
              <a:t>.</a:t>
            </a:r>
            <a:r>
              <a:rPr lang="en-GB" sz="4000" dirty="0" err="1" smtClean="0"/>
              <a:t>dmg</a:t>
            </a:r>
            <a:endParaRPr lang="en-GB" sz="4000" dirty="0" smtClean="0"/>
          </a:p>
          <a:p>
            <a:pPr algn="ctr"/>
            <a:endParaRPr lang="en-GB" sz="4000" dirty="0" smtClean="0"/>
          </a:p>
        </p:txBody>
      </p:sp>
    </p:spTree>
    <p:extLst>
      <p:ext uri="{BB962C8B-B14F-4D97-AF65-F5344CB8AC3E}">
        <p14:creationId xmlns:p14="http://schemas.microsoft.com/office/powerpoint/2010/main" val="997873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0"/>
            <a:ext cx="7776864" cy="2554545"/>
          </a:xfrm>
          <a:prstGeom prst="rect">
            <a:avLst/>
          </a:prstGeom>
        </p:spPr>
        <p:txBody>
          <a:bodyPr wrap="square">
            <a:spAutoFit/>
          </a:bodyPr>
          <a:lstStyle/>
          <a:p>
            <a:pPr algn="ctr"/>
            <a:r>
              <a:rPr lang="en-GB" sz="4000" b="1" dirty="0" smtClean="0"/>
              <a:t>FILE EXTENSIONS</a:t>
            </a:r>
          </a:p>
          <a:p>
            <a:pPr algn="ctr"/>
            <a:r>
              <a:rPr lang="en-GB" sz="4000" b="1" dirty="0" smtClean="0"/>
              <a:t>Sample of compressed file using WINZIP</a:t>
            </a:r>
            <a:endParaRPr lang="en-GB" sz="4000" dirty="0" smtClean="0"/>
          </a:p>
          <a:p>
            <a:pPr algn="ctr"/>
            <a:endParaRPr lang="en-GB" sz="4000"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844824"/>
            <a:ext cx="4248150" cy="279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9563" y="5592500"/>
            <a:ext cx="7105650" cy="571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18614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704856" cy="6247864"/>
          </a:xfrm>
          <a:prstGeom prst="rect">
            <a:avLst/>
          </a:prstGeom>
        </p:spPr>
        <p:txBody>
          <a:bodyPr wrap="square">
            <a:spAutoFit/>
          </a:bodyPr>
          <a:lstStyle/>
          <a:p>
            <a:pPr algn="ctr"/>
            <a:r>
              <a:rPr lang="en-GB" sz="4000" b="1" dirty="0" smtClean="0"/>
              <a:t>COMPRESSION ALGORITHM</a:t>
            </a:r>
          </a:p>
          <a:p>
            <a:pPr algn="ctr"/>
            <a:endParaRPr lang="en-GB" sz="4000" b="1" dirty="0" smtClean="0"/>
          </a:p>
          <a:p>
            <a:r>
              <a:rPr lang="en-GB" sz="4000" dirty="0" smtClean="0"/>
              <a:t>Each file extension is created using a different compression algorithm.</a:t>
            </a:r>
          </a:p>
          <a:p>
            <a:endParaRPr lang="en-GB" sz="4000" dirty="0"/>
          </a:p>
          <a:p>
            <a:r>
              <a:rPr lang="en-GB" sz="4000" dirty="0" smtClean="0"/>
              <a:t>Therefore, the user compressing and expanding the file needs to use the same program.</a:t>
            </a:r>
          </a:p>
          <a:p>
            <a:r>
              <a:rPr lang="en-GB" sz="4000" dirty="0" smtClean="0"/>
              <a:t>(e.g., win zip)</a:t>
            </a:r>
          </a:p>
          <a:p>
            <a:pPr algn="ctr"/>
            <a:endParaRPr lang="en-GB" sz="4000" dirty="0" smtClean="0"/>
          </a:p>
        </p:txBody>
      </p:sp>
    </p:spTree>
    <p:extLst>
      <p:ext uri="{BB962C8B-B14F-4D97-AF65-F5344CB8AC3E}">
        <p14:creationId xmlns:p14="http://schemas.microsoft.com/office/powerpoint/2010/main" val="4005535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3568" y="0"/>
            <a:ext cx="7848872" cy="1200329"/>
          </a:xfrm>
          <a:prstGeom prst="rect">
            <a:avLst/>
          </a:prstGeom>
        </p:spPr>
        <p:txBody>
          <a:bodyPr wrap="square">
            <a:spAutoFit/>
          </a:bodyPr>
          <a:lstStyle/>
          <a:p>
            <a:r>
              <a:rPr lang="en-GB" sz="3600" b="1" dirty="0" smtClean="0"/>
              <a:t>FILE COMPRESSION</a:t>
            </a:r>
          </a:p>
          <a:p>
            <a:r>
              <a:rPr lang="en-GB" sz="3600" b="1" dirty="0" smtClean="0"/>
              <a:t>Advantages</a:t>
            </a:r>
            <a:endParaRPr lang="en-GB" sz="3600" dirty="0" smtClean="0"/>
          </a:p>
        </p:txBody>
      </p:sp>
      <p:pic>
        <p:nvPicPr>
          <p:cNvPr id="5" name="Picture 2" descr="Time to th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2774" y="3140968"/>
            <a:ext cx="2683642" cy="359608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83568" y="1412776"/>
            <a:ext cx="4949206" cy="5509200"/>
          </a:xfrm>
          <a:prstGeom prst="rect">
            <a:avLst/>
          </a:prstGeom>
          <a:noFill/>
        </p:spPr>
        <p:txBody>
          <a:bodyPr wrap="square" rtlCol="0">
            <a:spAutoFit/>
          </a:bodyPr>
          <a:lstStyle/>
          <a:p>
            <a:pPr marL="571500" indent="-571500">
              <a:buFont typeface="Wingdings" pitchFamily="2" charset="2"/>
              <a:buChar char="ü"/>
            </a:pPr>
            <a:r>
              <a:rPr lang="en-GB" sz="3200" b="1" dirty="0" smtClean="0">
                <a:solidFill>
                  <a:srgbClr val="00B050"/>
                </a:solidFill>
              </a:rPr>
              <a:t>Saving memory space on computers e.g., web server.</a:t>
            </a:r>
          </a:p>
          <a:p>
            <a:pPr marL="571500" indent="-571500">
              <a:buFont typeface="Wingdings" pitchFamily="2" charset="2"/>
              <a:buChar char="ü"/>
            </a:pPr>
            <a:endParaRPr lang="en-GB" sz="3200" b="1" dirty="0" smtClean="0">
              <a:solidFill>
                <a:srgbClr val="00B050"/>
              </a:solidFill>
            </a:endParaRPr>
          </a:p>
          <a:p>
            <a:pPr marL="571500" indent="-571500">
              <a:buFont typeface="Wingdings" pitchFamily="2" charset="2"/>
              <a:buChar char="ü"/>
            </a:pPr>
            <a:r>
              <a:rPr lang="en-GB" sz="3200" b="1" dirty="0" smtClean="0">
                <a:solidFill>
                  <a:srgbClr val="00B050"/>
                </a:solidFill>
              </a:rPr>
              <a:t>Files will upload and download more quickly.</a:t>
            </a:r>
          </a:p>
          <a:p>
            <a:pPr marL="571500" indent="-571500">
              <a:buFont typeface="Wingdings" pitchFamily="2" charset="2"/>
              <a:buChar char="ü"/>
            </a:pPr>
            <a:endParaRPr lang="en-GB" sz="3200" b="1" dirty="0" smtClean="0">
              <a:solidFill>
                <a:srgbClr val="00B050"/>
              </a:solidFill>
            </a:endParaRPr>
          </a:p>
          <a:p>
            <a:pPr marL="571500" indent="-571500">
              <a:buFont typeface="Wingdings" pitchFamily="2" charset="2"/>
              <a:buChar char="ü"/>
            </a:pPr>
            <a:r>
              <a:rPr lang="en-GB" sz="3200" b="1" dirty="0" smtClean="0">
                <a:solidFill>
                  <a:srgbClr val="00B050"/>
                </a:solidFill>
              </a:rPr>
              <a:t>Files will better fit restrictions such as the attachment limit on email.</a:t>
            </a:r>
            <a:endParaRPr lang="en-GB" sz="3200" b="1" dirty="0">
              <a:solidFill>
                <a:srgbClr val="00B050"/>
              </a:solidFill>
            </a:endParaRPr>
          </a:p>
        </p:txBody>
      </p:sp>
    </p:spTree>
    <p:extLst>
      <p:ext uri="{BB962C8B-B14F-4D97-AF65-F5344CB8AC3E}">
        <p14:creationId xmlns:p14="http://schemas.microsoft.com/office/powerpoint/2010/main" val="1548448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0"/>
            <a:ext cx="7920880" cy="5016758"/>
          </a:xfrm>
          <a:prstGeom prst="rect">
            <a:avLst/>
          </a:prstGeom>
        </p:spPr>
        <p:txBody>
          <a:bodyPr wrap="square">
            <a:spAutoFit/>
          </a:bodyPr>
          <a:lstStyle/>
          <a:p>
            <a:pPr algn="ctr"/>
            <a:r>
              <a:rPr lang="en-GB" sz="4000" b="1" dirty="0" smtClean="0"/>
              <a:t>INDEX</a:t>
            </a:r>
          </a:p>
          <a:p>
            <a:pPr algn="ctr"/>
            <a:endParaRPr lang="en-GB" sz="4000" b="1" dirty="0" smtClean="0"/>
          </a:p>
          <a:p>
            <a:r>
              <a:rPr lang="en-GB" sz="4000" dirty="0" smtClean="0"/>
              <a:t>When files are compressed, the last item in the compressed file is an INDEX.</a:t>
            </a:r>
          </a:p>
          <a:p>
            <a:endParaRPr lang="en-GB" sz="4000" dirty="0"/>
          </a:p>
          <a:p>
            <a:r>
              <a:rPr lang="en-GB" sz="4000" dirty="0" smtClean="0"/>
              <a:t>It contains the information needed to expand the files to their original size.</a:t>
            </a:r>
          </a:p>
        </p:txBody>
      </p:sp>
    </p:spTree>
    <p:extLst>
      <p:ext uri="{BB962C8B-B14F-4D97-AF65-F5344CB8AC3E}">
        <p14:creationId xmlns:p14="http://schemas.microsoft.com/office/powerpoint/2010/main" val="511387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460432" cy="1938992"/>
          </a:xfrm>
          <a:prstGeom prst="rect">
            <a:avLst/>
          </a:prstGeom>
        </p:spPr>
        <p:txBody>
          <a:bodyPr wrap="square">
            <a:spAutoFit/>
          </a:bodyPr>
          <a:lstStyle/>
          <a:p>
            <a:pPr algn="ctr"/>
            <a:r>
              <a:rPr lang="en-GB" sz="4000" b="1" dirty="0" smtClean="0"/>
              <a:t>COMPRESSION DIAGRAM</a:t>
            </a:r>
          </a:p>
          <a:p>
            <a:pPr algn="ctr"/>
            <a:r>
              <a:rPr lang="en-GB" sz="4000" b="1" dirty="0" smtClean="0"/>
              <a:t>INDEX</a:t>
            </a:r>
          </a:p>
          <a:p>
            <a:pPr algn="ctr"/>
            <a:endParaRPr lang="en-GB" sz="4000" b="1" dirty="0" smtClean="0"/>
          </a:p>
        </p:txBody>
      </p:sp>
      <p:pic>
        <p:nvPicPr>
          <p:cNvPr id="3073" name="Picture 1"/>
          <p:cNvPicPr>
            <a:picLocks noChangeAspect="1" noChangeArrowheads="1"/>
          </p:cNvPicPr>
          <p:nvPr/>
        </p:nvPicPr>
        <p:blipFill rotWithShape="1">
          <a:blip r:embed="rId3">
            <a:extLst>
              <a:ext uri="{28A0092B-C50C-407E-A947-70E740481C1C}">
                <a14:useLocalDpi xmlns:a14="http://schemas.microsoft.com/office/drawing/2010/main" val="0"/>
              </a:ext>
            </a:extLst>
          </a:blip>
          <a:srcRect l="13903" t="26108" r="73706" b="59134"/>
          <a:stretch/>
        </p:blipFill>
        <p:spPr bwMode="auto">
          <a:xfrm>
            <a:off x="940630" y="1773673"/>
            <a:ext cx="2017205" cy="1922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1"/>
          <p:cNvPicPr>
            <a:picLocks noChangeAspect="1" noChangeArrowheads="1"/>
          </p:cNvPicPr>
          <p:nvPr/>
        </p:nvPicPr>
        <p:blipFill rotWithShape="1">
          <a:blip r:embed="rId3">
            <a:extLst>
              <a:ext uri="{28A0092B-C50C-407E-A947-70E740481C1C}">
                <a14:useLocalDpi xmlns:a14="http://schemas.microsoft.com/office/drawing/2010/main" val="0"/>
              </a:ext>
            </a:extLst>
          </a:blip>
          <a:srcRect l="34714" t="28803" r="53109" b="62023"/>
          <a:stretch/>
        </p:blipFill>
        <p:spPr bwMode="auto">
          <a:xfrm>
            <a:off x="4704332" y="1854093"/>
            <a:ext cx="2078622" cy="12526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1"/>
          <p:cNvPicPr>
            <a:picLocks noChangeAspect="1" noChangeArrowheads="1"/>
          </p:cNvPicPr>
          <p:nvPr/>
        </p:nvPicPr>
        <p:blipFill rotWithShape="1">
          <a:blip r:embed="rId3">
            <a:extLst>
              <a:ext uri="{28A0092B-C50C-407E-A947-70E740481C1C}">
                <a14:useLocalDpi xmlns:a14="http://schemas.microsoft.com/office/drawing/2010/main" val="0"/>
              </a:ext>
            </a:extLst>
          </a:blip>
          <a:srcRect l="34714" t="28803" r="53109" b="62023"/>
          <a:stretch/>
        </p:blipFill>
        <p:spPr bwMode="auto">
          <a:xfrm>
            <a:off x="914120" y="4636239"/>
            <a:ext cx="2078622" cy="12526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1"/>
          <p:cNvPicPr>
            <a:picLocks noChangeAspect="1" noChangeArrowheads="1"/>
          </p:cNvPicPr>
          <p:nvPr/>
        </p:nvPicPr>
        <p:blipFill rotWithShape="1">
          <a:blip r:embed="rId3">
            <a:extLst>
              <a:ext uri="{28A0092B-C50C-407E-A947-70E740481C1C}">
                <a14:useLocalDpi xmlns:a14="http://schemas.microsoft.com/office/drawing/2010/main" val="0"/>
              </a:ext>
            </a:extLst>
          </a:blip>
          <a:srcRect l="13903" t="26108" r="73706" b="59134"/>
          <a:stretch/>
        </p:blipFill>
        <p:spPr bwMode="auto">
          <a:xfrm>
            <a:off x="4773886" y="4154121"/>
            <a:ext cx="2017205" cy="1922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ight Arrow 3"/>
          <p:cNvSpPr/>
          <p:nvPr/>
        </p:nvSpPr>
        <p:spPr>
          <a:xfrm>
            <a:off x="2992742" y="1938992"/>
            <a:ext cx="1660164" cy="1273984"/>
          </a:xfrm>
          <a:prstGeom prs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APPLY ALGORITHM</a:t>
            </a:r>
            <a:endParaRPr lang="en-GB" dirty="0"/>
          </a:p>
        </p:txBody>
      </p:sp>
      <p:sp>
        <p:nvSpPr>
          <p:cNvPr id="10" name="Right Arrow 9"/>
          <p:cNvSpPr/>
          <p:nvPr/>
        </p:nvSpPr>
        <p:spPr>
          <a:xfrm>
            <a:off x="3059832" y="4695563"/>
            <a:ext cx="1714054" cy="1229282"/>
          </a:xfrm>
          <a:prstGeom prs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USE INDEX TO EXPAND</a:t>
            </a:r>
            <a:endParaRPr lang="en-GB" dirty="0"/>
          </a:p>
        </p:txBody>
      </p:sp>
      <p:sp>
        <p:nvSpPr>
          <p:cNvPr id="9" name="Rectangle 8"/>
          <p:cNvSpPr/>
          <p:nvPr/>
        </p:nvSpPr>
        <p:spPr>
          <a:xfrm>
            <a:off x="914120" y="3695729"/>
            <a:ext cx="2043715" cy="4583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ORIGINAL FILE</a:t>
            </a:r>
            <a:endParaRPr lang="en-GB" dirty="0">
              <a:solidFill>
                <a:schemeClr val="tx1"/>
              </a:solidFill>
            </a:endParaRPr>
          </a:p>
        </p:txBody>
      </p:sp>
      <p:sp>
        <p:nvSpPr>
          <p:cNvPr id="12" name="Rectangle 11"/>
          <p:cNvSpPr/>
          <p:nvPr/>
        </p:nvSpPr>
        <p:spPr>
          <a:xfrm>
            <a:off x="4747376" y="6076512"/>
            <a:ext cx="2043715" cy="4583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ORIGINAL FILE</a:t>
            </a:r>
            <a:endParaRPr lang="en-GB" dirty="0">
              <a:solidFill>
                <a:schemeClr val="tx1"/>
              </a:solidFill>
            </a:endParaRPr>
          </a:p>
        </p:txBody>
      </p:sp>
      <p:sp>
        <p:nvSpPr>
          <p:cNvPr id="13" name="Rectangle 12"/>
          <p:cNvSpPr/>
          <p:nvPr/>
        </p:nvSpPr>
        <p:spPr>
          <a:xfrm>
            <a:off x="4704332" y="3106774"/>
            <a:ext cx="2043715" cy="4583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COMPRESSED FILE</a:t>
            </a:r>
            <a:endParaRPr lang="en-GB" dirty="0">
              <a:solidFill>
                <a:schemeClr val="tx1"/>
              </a:solidFill>
            </a:endParaRPr>
          </a:p>
        </p:txBody>
      </p:sp>
      <p:sp>
        <p:nvSpPr>
          <p:cNvPr id="14" name="Rectangle 13"/>
          <p:cNvSpPr/>
          <p:nvPr/>
        </p:nvSpPr>
        <p:spPr>
          <a:xfrm>
            <a:off x="914119" y="5931648"/>
            <a:ext cx="2043715" cy="4583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COMPRESSED FILE</a:t>
            </a:r>
            <a:endParaRPr lang="en-GB" dirty="0">
              <a:solidFill>
                <a:schemeClr val="tx1"/>
              </a:solidFill>
            </a:endParaRPr>
          </a:p>
        </p:txBody>
      </p:sp>
    </p:spTree>
    <p:extLst>
      <p:ext uri="{BB962C8B-B14F-4D97-AF65-F5344CB8AC3E}">
        <p14:creationId xmlns:p14="http://schemas.microsoft.com/office/powerpoint/2010/main" val="201008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1270</TotalTime>
  <Words>578</Words>
  <Application>Microsoft Office PowerPoint</Application>
  <PresentationFormat>On-screen Show (4:3)</PresentationFormat>
  <Paragraphs>115</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Welshpool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Smith</dc:creator>
  <cp:lastModifiedBy>Debbie Smith</cp:lastModifiedBy>
  <cp:revision>53</cp:revision>
  <cp:lastPrinted>2016-03-03T16:27:32Z</cp:lastPrinted>
  <dcterms:created xsi:type="dcterms:W3CDTF">2016-01-05T10:24:39Z</dcterms:created>
  <dcterms:modified xsi:type="dcterms:W3CDTF">2018-09-20T13:38:50Z</dcterms:modified>
</cp:coreProperties>
</file>