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66" r:id="rId3"/>
    <p:sldId id="292" r:id="rId4"/>
    <p:sldId id="258" r:id="rId5"/>
    <p:sldId id="293" r:id="rId6"/>
    <p:sldId id="291" r:id="rId7"/>
    <p:sldId id="296" r:id="rId8"/>
    <p:sldId id="289" r:id="rId9"/>
    <p:sldId id="297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90" d="100"/>
          <a:sy n="90" d="100"/>
        </p:scale>
        <p:origin x="-28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9FBFAD-BBBE-465D-A6E2-406CE88EBCBE}" type="datetimeFigureOut">
              <a:rPr lang="en-GB" smtClean="0"/>
              <a:t>07/02/2017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itallninja.com/lesson/online-advertis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171" y="35408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ONLINE ADVERTISING</a:t>
            </a:r>
            <a:endParaRPr lang="en-GB" sz="4000" dirty="0"/>
          </a:p>
        </p:txBody>
      </p:sp>
      <p:pic>
        <p:nvPicPr>
          <p:cNvPr id="1026" name="Picture 2" descr="internet bu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1" y="1556792"/>
            <a:ext cx="60905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39" y="6385703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http://www.knowitallninja.com/lesson/online-advertising/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1450136" y="5301208"/>
            <a:ext cx="551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 IS ONLINE ADVERTISING?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4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9182" y="0"/>
            <a:ext cx="780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PAY-PER-CLICK </a:t>
            </a:r>
            <a:r>
              <a:rPr lang="en-GB" sz="3600" b="1" dirty="0"/>
              <a:t>ADVERTISING </a:t>
            </a:r>
            <a:endParaRPr lang="en-GB" sz="3600" b="1" dirty="0" smtClean="0"/>
          </a:p>
          <a:p>
            <a:r>
              <a:rPr lang="en-GB" sz="3600" b="1" dirty="0" smtClean="0"/>
              <a:t>Advantages/Disadvantages</a:t>
            </a:r>
            <a:endParaRPr lang="en-GB" sz="3600" dirty="0"/>
          </a:p>
        </p:txBody>
      </p:sp>
      <p:pic>
        <p:nvPicPr>
          <p:cNvPr id="1026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84" y="3456016"/>
            <a:ext cx="2448531" cy="32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182" y="1916832"/>
            <a:ext cx="51387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FF0000"/>
                </a:solidFill>
              </a:rPr>
              <a:t>Pop ups can be annoying</a:t>
            </a:r>
          </a:p>
          <a:p>
            <a:pPr marL="571500" indent="-571500">
              <a:buFont typeface="Wingdings" pitchFamily="2" charset="2"/>
              <a:buChar char="ü"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FF0000"/>
                </a:solidFill>
              </a:rPr>
              <a:t>Often videos/animations and can distract the user from what they are doing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0B050"/>
                </a:solidFill>
              </a:rPr>
              <a:t>Can be linked to websites e.g., horse riding competition site may advertise saddles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82" y="1931663"/>
            <a:ext cx="576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X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592" y="2871318"/>
            <a:ext cx="576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X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dirty="0" smtClean="0"/>
          </a:p>
          <a:p>
            <a:r>
              <a:rPr lang="en-GB" sz="4000" dirty="0" smtClean="0"/>
              <a:t>Online Advertising is designed to capture and hold the attention of a user to promote a product or service.  </a:t>
            </a:r>
          </a:p>
          <a:p>
            <a:endParaRPr lang="en-GB" sz="4000" dirty="0"/>
          </a:p>
          <a:p>
            <a:r>
              <a:rPr lang="en-GB" sz="4000" dirty="0" smtClean="0"/>
              <a:t>There are several methods which can be used.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325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0"/>
            <a:ext cx="755202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b="1" dirty="0" smtClean="0"/>
              <a:t>SEARCH </a:t>
            </a:r>
            <a:r>
              <a:rPr lang="en-GB" sz="3600" b="1" dirty="0"/>
              <a:t>ENGINE PAID FOR </a:t>
            </a:r>
            <a:r>
              <a:rPr lang="en-GB" sz="3600" b="1" dirty="0" smtClean="0"/>
              <a:t>LINKS</a:t>
            </a:r>
          </a:p>
          <a:p>
            <a:endParaRPr lang="en-GB" sz="3600" dirty="0"/>
          </a:p>
          <a:p>
            <a:r>
              <a:rPr lang="en-GB" sz="3600" dirty="0" smtClean="0"/>
              <a:t>This involves </a:t>
            </a:r>
            <a:r>
              <a:rPr lang="en-GB" sz="3600" dirty="0"/>
              <a:t>a search engine company </a:t>
            </a:r>
            <a:r>
              <a:rPr lang="en-GB" sz="3600" dirty="0" smtClean="0"/>
              <a:t>(e.g., Google) charging </a:t>
            </a:r>
            <a:r>
              <a:rPr lang="en-GB" sz="3600" dirty="0"/>
              <a:t>fees for the inclusion of a website </a:t>
            </a:r>
            <a:r>
              <a:rPr lang="en-GB" sz="3600" dirty="0" smtClean="0"/>
              <a:t>(e.g., Funky Pigeon) in </a:t>
            </a:r>
            <a:r>
              <a:rPr lang="en-GB" sz="3600" dirty="0"/>
              <a:t>their results pages. </a:t>
            </a:r>
            <a:endParaRPr lang="en-GB" sz="3600" dirty="0" smtClean="0"/>
          </a:p>
          <a:p>
            <a:endParaRPr lang="en-GB" sz="2000" dirty="0"/>
          </a:p>
          <a:p>
            <a:r>
              <a:rPr lang="en-GB" sz="3600" dirty="0" smtClean="0"/>
              <a:t>Also </a:t>
            </a:r>
            <a:r>
              <a:rPr lang="en-GB" sz="3600" dirty="0"/>
              <a:t>known as sponsored listings, paid inclusion products are provided by most search engine companies either in the main results area, or as a separately identified advertising area.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970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SEARCH ENGINE PAID FOR LINKS</a:t>
            </a:r>
          </a:p>
          <a:p>
            <a:pPr algn="ctr"/>
            <a:r>
              <a:rPr lang="en-GB" sz="3600" b="1" dirty="0" smtClean="0"/>
              <a:t>EXAMPLE</a:t>
            </a:r>
            <a:endParaRPr lang="en-GB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9738" b="6087"/>
          <a:stretch/>
        </p:blipFill>
        <p:spPr bwMode="auto">
          <a:xfrm>
            <a:off x="3477216" y="1268760"/>
            <a:ext cx="4750892" cy="4177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683568" y="1312892"/>
            <a:ext cx="2664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This shows a search engine results page with sponsored (paid for) links appearing at the top and to the right of the main screen. 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6660232" y="2060316"/>
            <a:ext cx="1567876" cy="6480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04320" y="2069232"/>
            <a:ext cx="2439888" cy="15757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84945" y="2564904"/>
            <a:ext cx="838983" cy="566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59832" y="2708388"/>
            <a:ext cx="3600400" cy="432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4051151" cy="25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57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SEARCH ENGINE PAID FOR LINKS</a:t>
            </a:r>
          </a:p>
          <a:p>
            <a:r>
              <a:rPr lang="en-GB" sz="3600" b="1" dirty="0" smtClean="0"/>
              <a:t>Advantages/Disadvantages</a:t>
            </a:r>
            <a:endParaRPr lang="en-GB" sz="3600" dirty="0" smtClean="0"/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952328" cy="39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183" y="1556792"/>
            <a:ext cx="4634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GB" sz="3200" dirty="0" smtClean="0">
                <a:solidFill>
                  <a:srgbClr val="FF0000"/>
                </a:solidFill>
              </a:rPr>
              <a:t>Best deals may not be at the top</a:t>
            </a:r>
          </a:p>
          <a:p>
            <a:pPr marL="571500" indent="-571500">
              <a:buFont typeface="Wingdings" pitchFamily="2" charset="2"/>
              <a:buChar char="ü"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200" dirty="0" smtClean="0">
                <a:solidFill>
                  <a:srgbClr val="FF0000"/>
                </a:solidFill>
              </a:rPr>
              <a:t>Featured advertising may be filtered e.g., in school</a:t>
            </a: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200" dirty="0" smtClean="0">
                <a:solidFill>
                  <a:srgbClr val="00B050"/>
                </a:solidFill>
              </a:rPr>
              <a:t>Quick to find what you are looking for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93" y="1598921"/>
            <a:ext cx="576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068960"/>
            <a:ext cx="576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0"/>
            <a:ext cx="7885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2.	PAY-PER-CLICK ADVERTISING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A web page will host an advert for another organisation.  If a user clicks on the advert, they are directed to the advertiser’s website</a:t>
            </a:r>
            <a:r>
              <a:rPr lang="en-GB" sz="3600" dirty="0" smtClean="0"/>
              <a:t>.</a:t>
            </a:r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The host will </a:t>
            </a:r>
            <a:r>
              <a:rPr lang="en-GB" sz="3600" dirty="0" smtClean="0"/>
              <a:t>receive </a:t>
            </a:r>
            <a:r>
              <a:rPr lang="en-GB" sz="3600" dirty="0" smtClean="0"/>
              <a:t>payment </a:t>
            </a:r>
            <a:r>
              <a:rPr lang="en-GB" sz="3600" smtClean="0"/>
              <a:t>for </a:t>
            </a:r>
            <a:r>
              <a:rPr lang="en-GB" sz="3600" smtClean="0"/>
              <a:t>each </a:t>
            </a:r>
            <a:r>
              <a:rPr lang="en-GB" sz="3600" dirty="0" smtClean="0"/>
              <a:t>user who clicks on </a:t>
            </a:r>
            <a:r>
              <a:rPr lang="en-GB" sz="3600" smtClean="0"/>
              <a:t>the </a:t>
            </a:r>
            <a:r>
              <a:rPr lang="en-GB" sz="3600" smtClean="0"/>
              <a:t>advert.</a:t>
            </a:r>
            <a:endParaRPr lang="en-GB" sz="3600" dirty="0" smtClean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9756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AFFILIATE </a:t>
            </a:r>
            <a:r>
              <a:rPr lang="en-GB" sz="3600" b="1" dirty="0" smtClean="0"/>
              <a:t>MODEL (advertising method)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This is known as an </a:t>
            </a:r>
            <a:r>
              <a:rPr lang="en-GB" sz="3600" b="1" dirty="0" smtClean="0"/>
              <a:t>affiliate</a:t>
            </a:r>
            <a:r>
              <a:rPr lang="en-GB" sz="3600" dirty="0" smtClean="0"/>
              <a:t> model.  Often these are banner or ‘pop-up’ adverts </a:t>
            </a:r>
            <a:r>
              <a:rPr lang="en-GB" sz="3600" dirty="0" smtClean="0"/>
              <a:t>and can </a:t>
            </a:r>
            <a:r>
              <a:rPr lang="en-GB" sz="3600" dirty="0" smtClean="0"/>
              <a:t>be effective in catching users’ attention but can also be annoying!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50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PAY-PER-CLICK ADVERTISING EXAMPLE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 r="991"/>
          <a:stretch/>
        </p:blipFill>
        <p:spPr bwMode="auto">
          <a:xfrm>
            <a:off x="3491879" y="1556792"/>
            <a:ext cx="45972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2"/>
          <a:stretch/>
        </p:blipFill>
        <p:spPr bwMode="auto">
          <a:xfrm>
            <a:off x="3491879" y="908720"/>
            <a:ext cx="4597209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908720"/>
            <a:ext cx="2880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This shows a web page featuring sponsored links (pay for click).  </a:t>
            </a:r>
          </a:p>
          <a:p>
            <a:endParaRPr lang="en-GB" sz="3000" dirty="0"/>
          </a:p>
          <a:p>
            <a:r>
              <a:rPr lang="en-GB" sz="3000" dirty="0" smtClean="0"/>
              <a:t>In this case Trip Advisor are the host as they are advertising hotels.  </a:t>
            </a:r>
            <a:br>
              <a:rPr lang="en-GB" sz="3000" dirty="0" smtClean="0"/>
            </a:br>
            <a:endParaRPr lang="en-GB" sz="3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31840" y="2636912"/>
            <a:ext cx="352839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5575" y="5589240"/>
            <a:ext cx="7714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These hotels are the advertisers and will pay a fee to Trip Advisor for this service.</a:t>
            </a:r>
            <a:br>
              <a:rPr lang="en-GB" sz="3000" dirty="0" smtClean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361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PAID FOR ADVERTISING - FACEBOOK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39552" y="5409084"/>
            <a:ext cx="7714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You can pay Facebook to promote your web/site page it will then appear on newsfeeds</a:t>
            </a:r>
            <a:br>
              <a:rPr lang="en-GB" sz="3000" dirty="0" smtClean="0"/>
            </a:br>
            <a:endParaRPr lang="en-GB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55818"/>
            <a:ext cx="2480472" cy="4409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2"/>
          <a:stretch/>
        </p:blipFill>
        <p:spPr>
          <a:xfrm>
            <a:off x="899149" y="1948393"/>
            <a:ext cx="3331067" cy="2024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958</TotalTime>
  <Words>225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Welshpool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Smith</dc:creator>
  <cp:lastModifiedBy>Claire Francis-Jones</cp:lastModifiedBy>
  <cp:revision>45</cp:revision>
  <dcterms:created xsi:type="dcterms:W3CDTF">2016-01-05T10:24:39Z</dcterms:created>
  <dcterms:modified xsi:type="dcterms:W3CDTF">2017-02-07T17:35:51Z</dcterms:modified>
</cp:coreProperties>
</file>