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9" r:id="rId10"/>
    <p:sldId id="290" r:id="rId11"/>
    <p:sldId id="28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18/09/2018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1412776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/>
              <a:t>ONLINE </a:t>
            </a:r>
            <a:r>
              <a:rPr lang="en-GB" sz="4000" b="1" dirty="0" smtClean="0"/>
              <a:t>SERVICES (2)</a:t>
            </a:r>
            <a:endParaRPr lang="en-GB" sz="4000" b="1" dirty="0"/>
          </a:p>
        </p:txBody>
      </p:sp>
      <p:pic>
        <p:nvPicPr>
          <p:cNvPr id="4" name="Picture 4" descr="online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36912"/>
            <a:ext cx="5715000" cy="280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716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0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2</a:t>
            </a:r>
          </a:p>
          <a:p>
            <a:endParaRPr lang="en-GB" sz="3600" b="1" dirty="0"/>
          </a:p>
          <a:p>
            <a:r>
              <a:rPr lang="en-GB" sz="3600" dirty="0" smtClean="0"/>
              <a:t>Give </a:t>
            </a:r>
            <a:r>
              <a:rPr lang="en-GB" sz="3600" b="1" dirty="0" smtClean="0"/>
              <a:t>two </a:t>
            </a:r>
            <a:r>
              <a:rPr lang="en-GB" sz="3600" dirty="0" smtClean="0"/>
              <a:t>reasons why a user may 	use download services to acquire software instead of more traditional methods? </a:t>
            </a:r>
          </a:p>
          <a:p>
            <a:r>
              <a:rPr lang="en-GB" sz="3600" dirty="0" smtClean="0"/>
              <a:t>(2 marks)</a:t>
            </a:r>
            <a:endParaRPr lang="en-GB" sz="3600" dirty="0"/>
          </a:p>
        </p:txBody>
      </p:sp>
      <p:pic>
        <p:nvPicPr>
          <p:cNvPr id="3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4860032" y="4869160"/>
            <a:ext cx="32403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TWO reasons with explanation – think of what happens with buying software from a shop compared to downloading software!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71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0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2</a:t>
            </a:r>
          </a:p>
          <a:p>
            <a:endParaRPr lang="en-GB" sz="3600" b="1" dirty="0" smtClean="0"/>
          </a:p>
          <a:p>
            <a:pPr marL="571500" indent="-571500">
              <a:buFont typeface="Wingdings" pitchFamily="2" charset="2"/>
              <a:buChar char="ü"/>
            </a:pPr>
            <a:r>
              <a:rPr lang="en-GB" sz="3600" b="1" dirty="0" smtClean="0">
                <a:solidFill>
                  <a:srgbClr val="00B050"/>
                </a:solidFill>
              </a:rPr>
              <a:t>It is </a:t>
            </a:r>
            <a:r>
              <a:rPr lang="en-GB" sz="3600" b="1" u="sng" dirty="0" smtClean="0">
                <a:solidFill>
                  <a:srgbClr val="00B050"/>
                </a:solidFill>
              </a:rPr>
              <a:t>cheaper</a:t>
            </a:r>
            <a:r>
              <a:rPr lang="en-GB" sz="3600" b="1" dirty="0" smtClean="0">
                <a:solidFill>
                  <a:srgbClr val="00B050"/>
                </a:solidFill>
              </a:rPr>
              <a:t> and </a:t>
            </a:r>
            <a:r>
              <a:rPr lang="en-GB" sz="3600" b="1" u="sng" dirty="0" smtClean="0">
                <a:solidFill>
                  <a:srgbClr val="00B050"/>
                </a:solidFill>
              </a:rPr>
              <a:t>quicker</a:t>
            </a:r>
            <a:r>
              <a:rPr lang="en-GB" sz="3600" b="1" dirty="0" smtClean="0">
                <a:solidFill>
                  <a:srgbClr val="00B050"/>
                </a:solidFill>
              </a:rPr>
              <a:t> to download software because the company does not need to print and post the software on a DVD.</a:t>
            </a:r>
            <a:endParaRPr lang="en-GB" sz="3600" b="1" dirty="0">
              <a:solidFill>
                <a:srgbClr val="00B050"/>
              </a:solidFill>
            </a:endParaRPr>
          </a:p>
        </p:txBody>
      </p:sp>
      <p:pic>
        <p:nvPicPr>
          <p:cNvPr id="3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67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18085"/>
            <a:ext cx="770485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ONLINE SERVICES</a:t>
            </a:r>
          </a:p>
          <a:p>
            <a:pPr algn="ctr"/>
            <a:endParaRPr lang="en-GB" sz="4000" b="1" dirty="0" smtClean="0"/>
          </a:p>
          <a:p>
            <a:r>
              <a:rPr lang="en-GB" sz="4000" dirty="0" smtClean="0"/>
              <a:t>Another five </a:t>
            </a:r>
            <a:r>
              <a:rPr lang="en-GB" sz="4000" dirty="0"/>
              <a:t>types </a:t>
            </a:r>
            <a:r>
              <a:rPr lang="en-GB" sz="4000" dirty="0" smtClean="0"/>
              <a:t>of online </a:t>
            </a:r>
            <a:r>
              <a:rPr lang="en-GB" sz="4000" dirty="0"/>
              <a:t>services</a:t>
            </a:r>
            <a:r>
              <a:rPr lang="en-GB" sz="4000" dirty="0" smtClean="0"/>
              <a:t>:</a:t>
            </a:r>
          </a:p>
          <a:p>
            <a:endParaRPr lang="en-GB" sz="4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Education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Entertainment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Virtual Learning Environment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Business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Download Services</a:t>
            </a:r>
            <a:endParaRPr lang="en-GB" sz="4000" dirty="0"/>
          </a:p>
          <a:p>
            <a:pPr algn="ctr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25523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0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lain" startAt="5"/>
            </a:pPr>
            <a:r>
              <a:rPr lang="en-GB" sz="3600" b="1" dirty="0" smtClean="0"/>
              <a:t>EDUCATION</a:t>
            </a:r>
          </a:p>
          <a:p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Involves learning and training.  Examples include:</a:t>
            </a:r>
          </a:p>
          <a:p>
            <a:endParaRPr lang="en-GB" sz="3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Online learning for learners (e.g., BBC </a:t>
            </a:r>
            <a:r>
              <a:rPr lang="en-GB" sz="3600" dirty="0" err="1" smtClean="0"/>
              <a:t>Bitesize</a:t>
            </a:r>
            <a:r>
              <a:rPr lang="en-GB" sz="3600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Online training</a:t>
            </a:r>
          </a:p>
          <a:p>
            <a:r>
              <a:rPr lang="en-GB" sz="3600" dirty="0" smtClean="0"/>
              <a:t/>
            </a:r>
            <a:br>
              <a:rPr lang="en-GB" sz="3600" dirty="0" smtClean="0"/>
            </a:br>
            <a:endParaRPr lang="en-GB" sz="3600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517232"/>
            <a:ext cx="201930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16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-8810"/>
            <a:ext cx="763284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lain" startAt="6"/>
            </a:pPr>
            <a:r>
              <a:rPr lang="en-GB" sz="3600" b="1" dirty="0" smtClean="0"/>
              <a:t>ENTERTAINMENT</a:t>
            </a:r>
          </a:p>
          <a:p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Involves using the internet for leisure and fun.  Examples include:</a:t>
            </a:r>
          </a:p>
          <a:p>
            <a:endParaRPr lang="en-GB" sz="3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online gaming, including multiplayer on consoles and portable devices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Radio players and music websites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Catch-up </a:t>
            </a:r>
            <a:r>
              <a:rPr lang="en-GB" sz="3600" dirty="0" err="1" smtClean="0"/>
              <a:t>tv</a:t>
            </a:r>
            <a:r>
              <a:rPr lang="en-GB" sz="3600" dirty="0" smtClean="0"/>
              <a:t> (e.g., BBC </a:t>
            </a:r>
            <a:r>
              <a:rPr lang="en-GB" sz="3600" dirty="0" err="1" smtClean="0"/>
              <a:t>iPlayer</a:t>
            </a:r>
            <a:r>
              <a:rPr lang="en-GB" sz="3600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On-demand films (e.g., Netflix)</a:t>
            </a:r>
          </a:p>
          <a:p>
            <a:r>
              <a:rPr lang="en-GB" sz="3600" dirty="0" smtClean="0"/>
              <a:t/>
            </a:r>
            <a:br>
              <a:rPr lang="en-GB" sz="3600" dirty="0" smtClean="0"/>
            </a:br>
            <a:endParaRPr lang="en-GB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589240"/>
            <a:ext cx="145732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95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5" y="18620"/>
            <a:ext cx="770485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7	VIRTUAL LEARNING ENVIRONMENT 	(VLE)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	</a:t>
            </a:r>
          </a:p>
          <a:p>
            <a:r>
              <a:rPr lang="en-GB" sz="3600" dirty="0" smtClean="0"/>
              <a:t>Allows teachers and learners to </a:t>
            </a:r>
            <a:r>
              <a:rPr lang="en-GB" sz="3600" dirty="0"/>
              <a:t>c</a:t>
            </a:r>
            <a:r>
              <a:rPr lang="en-GB" sz="3600" dirty="0" smtClean="0"/>
              <a:t>ommunicate with each other (virtual classroom).  Examples include:</a:t>
            </a:r>
          </a:p>
          <a:p>
            <a:endParaRPr lang="en-GB" sz="3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Moodle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err="1" smtClean="0"/>
              <a:t>HWB</a:t>
            </a:r>
            <a:endParaRPr lang="en-GB" sz="3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Blackboard</a:t>
            </a:r>
            <a:endParaRPr lang="en-GB" sz="3600" dirty="0"/>
          </a:p>
        </p:txBody>
      </p:sp>
      <p:pic>
        <p:nvPicPr>
          <p:cNvPr id="4" name="Picture 2" descr="http://www.maindeeprimaryschool.co.uk/creo_files/upload/default/hwb-plu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437112"/>
            <a:ext cx="2857500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380312" y="5085184"/>
            <a:ext cx="50405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45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5" y="-14397"/>
            <a:ext cx="770485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8	BUSINESS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	</a:t>
            </a:r>
          </a:p>
          <a:p>
            <a:r>
              <a:rPr lang="en-GB" sz="3600" dirty="0" smtClean="0"/>
              <a:t>Involves businesses using websites to make their business more </a:t>
            </a:r>
            <a:r>
              <a:rPr lang="en-GB" sz="3600" b="1" dirty="0" smtClean="0"/>
              <a:t>efficient</a:t>
            </a:r>
            <a:r>
              <a:rPr lang="en-GB" sz="3600" dirty="0" smtClean="0"/>
              <a:t> or to </a:t>
            </a:r>
            <a:r>
              <a:rPr lang="en-GB" sz="3600" b="1" dirty="0" smtClean="0"/>
              <a:t>save</a:t>
            </a:r>
            <a:r>
              <a:rPr lang="en-GB" sz="3600" dirty="0" smtClean="0"/>
              <a:t> money.  </a:t>
            </a:r>
            <a:r>
              <a:rPr lang="en-GB" sz="3600" b="1" dirty="0" smtClean="0"/>
              <a:t>It is not about making money.  </a:t>
            </a:r>
            <a:r>
              <a:rPr lang="en-GB" sz="3600" dirty="0" smtClean="0"/>
              <a:t>Examples include:</a:t>
            </a:r>
          </a:p>
          <a:p>
            <a:endParaRPr lang="en-GB" sz="3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video conferencing (e.g., Skype)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collaborative working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business networks</a:t>
            </a:r>
            <a:endParaRPr lang="en-GB" sz="3600" dirty="0"/>
          </a:p>
        </p:txBody>
      </p:sp>
      <p:pic>
        <p:nvPicPr>
          <p:cNvPr id="7170" name="Picture 2" descr="skype counsell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725144"/>
            <a:ext cx="1954188" cy="195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790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24757" y="0"/>
            <a:ext cx="848518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9	DOWNLOAD SERVICES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	</a:t>
            </a:r>
          </a:p>
          <a:p>
            <a:r>
              <a:rPr lang="en-GB" sz="3600" dirty="0" smtClean="0"/>
              <a:t>Involves files which can be downloaded and saved onto the user’s computer.  These are LEGAL services.  Examples include downloads for:</a:t>
            </a:r>
          </a:p>
          <a:p>
            <a:endParaRPr lang="en-GB" sz="3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music and film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software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upgrades</a:t>
            </a:r>
            <a:endParaRPr lang="en-GB" sz="3600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355014"/>
            <a:ext cx="2658443" cy="2279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023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8853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1</a:t>
            </a:r>
          </a:p>
          <a:p>
            <a:endParaRPr lang="en-GB" sz="3600" b="1" dirty="0"/>
          </a:p>
          <a:p>
            <a:r>
              <a:rPr lang="en-GB" sz="3600" dirty="0" smtClean="0"/>
              <a:t>Which </a:t>
            </a:r>
            <a:r>
              <a:rPr lang="en-GB" sz="3600" b="1" dirty="0" smtClean="0"/>
              <a:t>one</a:t>
            </a:r>
            <a:r>
              <a:rPr lang="en-GB" sz="3600" dirty="0" smtClean="0"/>
              <a:t> of the following is an online business service? (1 mark)</a:t>
            </a:r>
          </a:p>
          <a:p>
            <a:endParaRPr lang="en-GB" sz="3600" b="1" dirty="0" smtClean="0"/>
          </a:p>
          <a:p>
            <a:r>
              <a:rPr lang="en-GB" sz="3600" dirty="0" smtClean="0"/>
              <a:t>	Retail website</a:t>
            </a:r>
          </a:p>
          <a:p>
            <a:r>
              <a:rPr lang="en-GB" sz="3600" dirty="0" smtClean="0"/>
              <a:t>	Collaborative working </a:t>
            </a:r>
            <a:r>
              <a:rPr lang="en-GB" sz="3600" b="1" dirty="0" smtClean="0"/>
              <a:t>	</a:t>
            </a:r>
          </a:p>
          <a:p>
            <a:r>
              <a:rPr lang="en-GB" sz="3600" dirty="0" smtClean="0"/>
              <a:t>	Online tax return</a:t>
            </a:r>
          </a:p>
          <a:p>
            <a:r>
              <a:rPr lang="en-GB" sz="3600" dirty="0" smtClean="0"/>
              <a:t>	VLE</a:t>
            </a:r>
            <a:endParaRPr lang="en-GB" sz="3600" dirty="0"/>
          </a:p>
          <a:p>
            <a:endParaRPr lang="en-GB" sz="3600" dirty="0" smtClean="0"/>
          </a:p>
          <a:p>
            <a:endParaRPr lang="en-GB" sz="3600" dirty="0"/>
          </a:p>
        </p:txBody>
      </p:sp>
      <p:pic>
        <p:nvPicPr>
          <p:cNvPr id="5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4860032" y="4869160"/>
            <a:ext cx="32403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/>
              <a:t>The online service for business is </a:t>
            </a:r>
            <a:r>
              <a:rPr lang="en-GB" b="1" dirty="0"/>
              <a:t>NOT</a:t>
            </a:r>
            <a:r>
              <a:rPr lang="en-GB" dirty="0"/>
              <a:t> about businesses using websites for selling.  This would be considered </a:t>
            </a:r>
            <a:r>
              <a:rPr lang="en-GB" dirty="0" smtClean="0"/>
              <a:t>Commerce.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115616" y="2780928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115616" y="3386517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115616" y="4005064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115616" y="4581128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54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8853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1</a:t>
            </a:r>
          </a:p>
          <a:p>
            <a:endParaRPr lang="en-GB" sz="3600" b="1" dirty="0" smtClean="0"/>
          </a:p>
          <a:p>
            <a:r>
              <a:rPr lang="en-GB" sz="3600" b="1" dirty="0" smtClean="0">
                <a:solidFill>
                  <a:srgbClr val="00B050"/>
                </a:solidFill>
              </a:rPr>
              <a:t> 	Collaborative </a:t>
            </a:r>
            <a:r>
              <a:rPr lang="en-GB" sz="3600" b="1" dirty="0">
                <a:solidFill>
                  <a:srgbClr val="00B050"/>
                </a:solidFill>
              </a:rPr>
              <a:t>working 	</a:t>
            </a:r>
            <a:endParaRPr lang="en-GB" sz="3600" dirty="0"/>
          </a:p>
        </p:txBody>
      </p:sp>
      <p:pic>
        <p:nvPicPr>
          <p:cNvPr id="5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23628" y="1268760"/>
            <a:ext cx="360040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rgbClr val="00B050"/>
                </a:solidFill>
                <a:sym typeface="Wingdings 2"/>
              </a:rPr>
              <a:t></a:t>
            </a:r>
            <a:endParaRPr lang="en-GB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5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543</TotalTime>
  <Words>131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33</cp:revision>
  <dcterms:created xsi:type="dcterms:W3CDTF">2016-01-05T10:24:39Z</dcterms:created>
  <dcterms:modified xsi:type="dcterms:W3CDTF">2018-09-18T10:57:44Z</dcterms:modified>
</cp:coreProperties>
</file>